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58" r:id="rId1"/>
  </p:sldMasterIdLst>
  <p:notesMasterIdLst>
    <p:notesMasterId r:id="rId5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14" r:id="rId53"/>
  </p:sldIdLst>
  <p:sldSz cx="9144000" cy="5143500" type="screen16x9"/>
  <p:notesSz cx="6858000" cy="9144000"/>
  <p:embeddedFontLst>
    <p:embeddedFont>
      <p:font typeface="Playfair Display" panose="02020500000000000000" charset="0"/>
      <p:regular r:id="rId55"/>
      <p:bold r:id="rId56"/>
      <p:italic r:id="rId57"/>
      <p:boldItalic r:id="rId58"/>
    </p:embeddedFont>
    <p:embeddedFont>
      <p:font typeface="PT Serif" panose="02020500000000000000" charset="0"/>
      <p:regular r:id="rId59"/>
      <p:bold r:id="rId60"/>
      <p:italic r:id="rId61"/>
      <p:boldItalic r:id="rId6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6FDB2BE-D5D0-4F71-A139-DCF30B557C7D}">
  <a:tblStyle styleId="{26FDB2BE-D5D0-4F71-A139-DCF30B557C7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3" d="100"/>
          <a:sy n="143" d="100"/>
        </p:scale>
        <p:origin x="68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1.fntdata"/><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4.fntdata"/><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2.fntdata"/><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6.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 name="Google Shape;50;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1707b5e24b9_0_3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1707b5e24b9_0_3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1707b5e24b9_0_2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1707b5e24b9_0_2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1707b5e24b9_0_6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1707b5e24b9_0_6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1707b5e24b9_0_7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1707b5e24b9_0_7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g17695be3c09_0_4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 name="Google Shape;318;g17695be3c09_0_4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17695be3c09_0_3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17695be3c09_0_3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1707b5e24b9_0_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1707b5e24b9_0_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17695be3c09_0_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0" name="Google Shape;510;g17695be3c09_0_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3"/>
        <p:cNvGrpSpPr/>
        <p:nvPr/>
      </p:nvGrpSpPr>
      <p:grpSpPr>
        <a:xfrm>
          <a:off x="0" y="0"/>
          <a:ext cx="0" cy="0"/>
          <a:chOff x="0" y="0"/>
          <a:chExt cx="0" cy="0"/>
        </a:xfrm>
      </p:grpSpPr>
      <p:sp>
        <p:nvSpPr>
          <p:cNvPr id="604" name="Google Shape;604;g171e601fcb7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5" name="Google Shape;605;g171e601fcb7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2"/>
        <p:cNvGrpSpPr/>
        <p:nvPr/>
      </p:nvGrpSpPr>
      <p:grpSpPr>
        <a:xfrm>
          <a:off x="0" y="0"/>
          <a:ext cx="0" cy="0"/>
          <a:chOff x="0" y="0"/>
          <a:chExt cx="0" cy="0"/>
        </a:xfrm>
      </p:grpSpPr>
      <p:sp>
        <p:nvSpPr>
          <p:cNvPr id="683" name="Google Shape;683;g17695be3c09_0_8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4" name="Google Shape;684;g17695be3c09_0_8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1707b5e24b9_0_1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g1707b5e24b9_0_1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g17695be3c09_0_7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9" name="Google Shape;809;g17695be3c09_0_7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1"/>
        <p:cNvGrpSpPr/>
        <p:nvPr/>
      </p:nvGrpSpPr>
      <p:grpSpPr>
        <a:xfrm>
          <a:off x="0" y="0"/>
          <a:ext cx="0" cy="0"/>
          <a:chOff x="0" y="0"/>
          <a:chExt cx="0" cy="0"/>
        </a:xfrm>
      </p:grpSpPr>
      <p:sp>
        <p:nvSpPr>
          <p:cNvPr id="962" name="Google Shape;962;g174247648ee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3" name="Google Shape;963;g174247648ee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1882e7f426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1882e7f426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6"/>
        <p:cNvGrpSpPr/>
        <p:nvPr/>
      </p:nvGrpSpPr>
      <p:grpSpPr>
        <a:xfrm>
          <a:off x="0" y="0"/>
          <a:ext cx="0" cy="0"/>
          <a:chOff x="0" y="0"/>
          <a:chExt cx="0" cy="0"/>
        </a:xfrm>
      </p:grpSpPr>
      <p:sp>
        <p:nvSpPr>
          <p:cNvPr id="997" name="Google Shape;997;g1720cced89d_1_1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8" name="Google Shape;998;g1720cced89d_1_1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g17472f096f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2" name="Google Shape;1012;g17472f096f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3"/>
        <p:cNvGrpSpPr/>
        <p:nvPr/>
      </p:nvGrpSpPr>
      <p:grpSpPr>
        <a:xfrm>
          <a:off x="0" y="0"/>
          <a:ext cx="0" cy="0"/>
          <a:chOff x="0" y="0"/>
          <a:chExt cx="0" cy="0"/>
        </a:xfrm>
      </p:grpSpPr>
      <p:sp>
        <p:nvSpPr>
          <p:cNvPr id="1034" name="Google Shape;1034;g17695be3c09_0_12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5" name="Google Shape;1035;g17695be3c09_0_12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5"/>
        <p:cNvGrpSpPr/>
        <p:nvPr/>
      </p:nvGrpSpPr>
      <p:grpSpPr>
        <a:xfrm>
          <a:off x="0" y="0"/>
          <a:ext cx="0" cy="0"/>
          <a:chOff x="0" y="0"/>
          <a:chExt cx="0" cy="0"/>
        </a:xfrm>
      </p:grpSpPr>
      <p:sp>
        <p:nvSpPr>
          <p:cNvPr id="1066" name="Google Shape;1066;g17472f096fd_0_3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7" name="Google Shape;1067;g17472f096fd_0_3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1"/>
        <p:cNvGrpSpPr/>
        <p:nvPr/>
      </p:nvGrpSpPr>
      <p:grpSpPr>
        <a:xfrm>
          <a:off x="0" y="0"/>
          <a:ext cx="0" cy="0"/>
          <a:chOff x="0" y="0"/>
          <a:chExt cx="0" cy="0"/>
        </a:xfrm>
      </p:grpSpPr>
      <p:sp>
        <p:nvSpPr>
          <p:cNvPr id="1112" name="Google Shape;1112;g17472f096fd_0_2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3" name="Google Shape;1113;g17472f096fd_0_2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5"/>
        <p:cNvGrpSpPr/>
        <p:nvPr/>
      </p:nvGrpSpPr>
      <p:grpSpPr>
        <a:xfrm>
          <a:off x="0" y="0"/>
          <a:ext cx="0" cy="0"/>
          <a:chOff x="0" y="0"/>
          <a:chExt cx="0" cy="0"/>
        </a:xfrm>
      </p:grpSpPr>
      <p:sp>
        <p:nvSpPr>
          <p:cNvPr id="1156" name="Google Shape;1156;g17472f096fd_0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7" name="Google Shape;1157;g17472f096fd_0_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3"/>
        <p:cNvGrpSpPr/>
        <p:nvPr/>
      </p:nvGrpSpPr>
      <p:grpSpPr>
        <a:xfrm>
          <a:off x="0" y="0"/>
          <a:ext cx="0" cy="0"/>
          <a:chOff x="0" y="0"/>
          <a:chExt cx="0" cy="0"/>
        </a:xfrm>
      </p:grpSpPr>
      <p:sp>
        <p:nvSpPr>
          <p:cNvPr id="1204" name="Google Shape;1204;g1707b5e24b9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5" name="Google Shape;1205;g1707b5e24b9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g17695be3c09_0_12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 name="Google Shape;64;g17695be3c09_0_12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8"/>
        <p:cNvGrpSpPr/>
        <p:nvPr/>
      </p:nvGrpSpPr>
      <p:grpSpPr>
        <a:xfrm>
          <a:off x="0" y="0"/>
          <a:ext cx="0" cy="0"/>
          <a:chOff x="0" y="0"/>
          <a:chExt cx="0" cy="0"/>
        </a:xfrm>
      </p:grpSpPr>
      <p:sp>
        <p:nvSpPr>
          <p:cNvPr id="1219" name="Google Shape;1219;g17472f096fd_0_13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0" name="Google Shape;1220;g17472f096fd_0_13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2"/>
        <p:cNvGrpSpPr/>
        <p:nvPr/>
      </p:nvGrpSpPr>
      <p:grpSpPr>
        <a:xfrm>
          <a:off x="0" y="0"/>
          <a:ext cx="0" cy="0"/>
          <a:chOff x="0" y="0"/>
          <a:chExt cx="0" cy="0"/>
        </a:xfrm>
      </p:grpSpPr>
      <p:sp>
        <p:nvSpPr>
          <p:cNvPr id="1243" name="Google Shape;1243;g17472f096fd_0_3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4" name="Google Shape;1244;g17472f096fd_0_3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4"/>
        <p:cNvGrpSpPr/>
        <p:nvPr/>
      </p:nvGrpSpPr>
      <p:grpSpPr>
        <a:xfrm>
          <a:off x="0" y="0"/>
          <a:ext cx="0" cy="0"/>
          <a:chOff x="0" y="0"/>
          <a:chExt cx="0" cy="0"/>
        </a:xfrm>
      </p:grpSpPr>
      <p:sp>
        <p:nvSpPr>
          <p:cNvPr id="1265" name="Google Shape;1265;g174247648e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6" name="Google Shape;1266;g174247648e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5"/>
        <p:cNvGrpSpPr/>
        <p:nvPr/>
      </p:nvGrpSpPr>
      <p:grpSpPr>
        <a:xfrm>
          <a:off x="0" y="0"/>
          <a:ext cx="0" cy="0"/>
          <a:chOff x="0" y="0"/>
          <a:chExt cx="0" cy="0"/>
        </a:xfrm>
      </p:grpSpPr>
      <p:sp>
        <p:nvSpPr>
          <p:cNvPr id="1276" name="Google Shape;1276;g174247648ee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7" name="Google Shape;1277;g174247648ee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4"/>
        <p:cNvGrpSpPr/>
        <p:nvPr/>
      </p:nvGrpSpPr>
      <p:grpSpPr>
        <a:xfrm>
          <a:off x="0" y="0"/>
          <a:ext cx="0" cy="0"/>
          <a:chOff x="0" y="0"/>
          <a:chExt cx="0" cy="0"/>
        </a:xfrm>
      </p:grpSpPr>
      <p:sp>
        <p:nvSpPr>
          <p:cNvPr id="1285" name="Google Shape;1285;g174247648ee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6" name="Google Shape;1286;g174247648ee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6"/>
        <p:cNvGrpSpPr/>
        <p:nvPr/>
      </p:nvGrpSpPr>
      <p:grpSpPr>
        <a:xfrm>
          <a:off x="0" y="0"/>
          <a:ext cx="0" cy="0"/>
          <a:chOff x="0" y="0"/>
          <a:chExt cx="0" cy="0"/>
        </a:xfrm>
      </p:grpSpPr>
      <p:sp>
        <p:nvSpPr>
          <p:cNvPr id="1327" name="Google Shape;1327;g17472f096fd_0_13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8" name="Google Shape;1328;g17472f096fd_0_13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0"/>
        <p:cNvGrpSpPr/>
        <p:nvPr/>
      </p:nvGrpSpPr>
      <p:grpSpPr>
        <a:xfrm>
          <a:off x="0" y="0"/>
          <a:ext cx="0" cy="0"/>
          <a:chOff x="0" y="0"/>
          <a:chExt cx="0" cy="0"/>
        </a:xfrm>
      </p:grpSpPr>
      <p:sp>
        <p:nvSpPr>
          <p:cNvPr id="1381" name="Google Shape;1381;g17472f096fd_0_8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2" name="Google Shape;1382;g17472f096fd_0_8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0"/>
        <p:cNvGrpSpPr/>
        <p:nvPr/>
      </p:nvGrpSpPr>
      <p:grpSpPr>
        <a:xfrm>
          <a:off x="0" y="0"/>
          <a:ext cx="0" cy="0"/>
          <a:chOff x="0" y="0"/>
          <a:chExt cx="0" cy="0"/>
        </a:xfrm>
      </p:grpSpPr>
      <p:sp>
        <p:nvSpPr>
          <p:cNvPr id="1461" name="Google Shape;1461;g17472f096fd_0_7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2" name="Google Shape;1462;g17472f096fd_0_7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2"/>
        <p:cNvGrpSpPr/>
        <p:nvPr/>
      </p:nvGrpSpPr>
      <p:grpSpPr>
        <a:xfrm>
          <a:off x="0" y="0"/>
          <a:ext cx="0" cy="0"/>
          <a:chOff x="0" y="0"/>
          <a:chExt cx="0" cy="0"/>
        </a:xfrm>
      </p:grpSpPr>
      <p:sp>
        <p:nvSpPr>
          <p:cNvPr id="1563" name="Google Shape;1563;g17472f096fd_0_6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4" name="Google Shape;1564;g17472f096fd_0_6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3"/>
        <p:cNvGrpSpPr/>
        <p:nvPr/>
      </p:nvGrpSpPr>
      <p:grpSpPr>
        <a:xfrm>
          <a:off x="0" y="0"/>
          <a:ext cx="0" cy="0"/>
          <a:chOff x="0" y="0"/>
          <a:chExt cx="0" cy="0"/>
        </a:xfrm>
      </p:grpSpPr>
      <p:sp>
        <p:nvSpPr>
          <p:cNvPr id="1604" name="Google Shape;1604;g17472f096fd_0_10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5" name="Google Shape;1605;g17472f096fd_0_10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1707b5e24b9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1707b5e24b9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7"/>
        <p:cNvGrpSpPr/>
        <p:nvPr/>
      </p:nvGrpSpPr>
      <p:grpSpPr>
        <a:xfrm>
          <a:off x="0" y="0"/>
          <a:ext cx="0" cy="0"/>
          <a:chOff x="0" y="0"/>
          <a:chExt cx="0" cy="0"/>
        </a:xfrm>
      </p:grpSpPr>
      <p:sp>
        <p:nvSpPr>
          <p:cNvPr id="1748" name="Google Shape;1748;g174247648ee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9" name="Google Shape;1749;g174247648ee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6"/>
        <p:cNvGrpSpPr/>
        <p:nvPr/>
      </p:nvGrpSpPr>
      <p:grpSpPr>
        <a:xfrm>
          <a:off x="0" y="0"/>
          <a:ext cx="0" cy="0"/>
          <a:chOff x="0" y="0"/>
          <a:chExt cx="0" cy="0"/>
        </a:xfrm>
      </p:grpSpPr>
      <p:sp>
        <p:nvSpPr>
          <p:cNvPr id="1757" name="Google Shape;1757;g17472f096fd_0_14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8" name="Google Shape;1758;g17472f096fd_0_14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5"/>
        <p:cNvGrpSpPr/>
        <p:nvPr/>
      </p:nvGrpSpPr>
      <p:grpSpPr>
        <a:xfrm>
          <a:off x="0" y="0"/>
          <a:ext cx="0" cy="0"/>
          <a:chOff x="0" y="0"/>
          <a:chExt cx="0" cy="0"/>
        </a:xfrm>
      </p:grpSpPr>
      <p:sp>
        <p:nvSpPr>
          <p:cNvPr id="1766" name="Google Shape;1766;g1707b5e24b9_0_7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7" name="Google Shape;1767;g1707b5e24b9_0_7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2"/>
        <p:cNvGrpSpPr/>
        <p:nvPr/>
      </p:nvGrpSpPr>
      <p:grpSpPr>
        <a:xfrm>
          <a:off x="0" y="0"/>
          <a:ext cx="0" cy="0"/>
          <a:chOff x="0" y="0"/>
          <a:chExt cx="0" cy="0"/>
        </a:xfrm>
      </p:grpSpPr>
      <p:sp>
        <p:nvSpPr>
          <p:cNvPr id="1773" name="Google Shape;1773;g1707b5e24b9_0_7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4" name="Google Shape;1774;g1707b5e24b9_0_7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1"/>
        <p:cNvGrpSpPr/>
        <p:nvPr/>
      </p:nvGrpSpPr>
      <p:grpSpPr>
        <a:xfrm>
          <a:off x="0" y="0"/>
          <a:ext cx="0" cy="0"/>
          <a:chOff x="0" y="0"/>
          <a:chExt cx="0" cy="0"/>
        </a:xfrm>
      </p:grpSpPr>
      <p:sp>
        <p:nvSpPr>
          <p:cNvPr id="1782" name="Google Shape;1782;g17472f096fd_0_4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3" name="Google Shape;1783;g17472f096fd_0_4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9"/>
        <p:cNvGrpSpPr/>
        <p:nvPr/>
      </p:nvGrpSpPr>
      <p:grpSpPr>
        <a:xfrm>
          <a:off x="0" y="0"/>
          <a:ext cx="0" cy="0"/>
          <a:chOff x="0" y="0"/>
          <a:chExt cx="0" cy="0"/>
        </a:xfrm>
      </p:grpSpPr>
      <p:sp>
        <p:nvSpPr>
          <p:cNvPr id="1790" name="Google Shape;1790;g17472f096fd_0_4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1" name="Google Shape;1791;g17472f096fd_0_4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7"/>
        <p:cNvGrpSpPr/>
        <p:nvPr/>
      </p:nvGrpSpPr>
      <p:grpSpPr>
        <a:xfrm>
          <a:off x="0" y="0"/>
          <a:ext cx="0" cy="0"/>
          <a:chOff x="0" y="0"/>
          <a:chExt cx="0" cy="0"/>
        </a:xfrm>
      </p:grpSpPr>
      <p:sp>
        <p:nvSpPr>
          <p:cNvPr id="1798" name="Google Shape;1798;g17472f096fd_0_12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9" name="Google Shape;1799;g17472f096fd_0_12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5"/>
        <p:cNvGrpSpPr/>
        <p:nvPr/>
      </p:nvGrpSpPr>
      <p:grpSpPr>
        <a:xfrm>
          <a:off x="0" y="0"/>
          <a:ext cx="0" cy="0"/>
          <a:chOff x="0" y="0"/>
          <a:chExt cx="0" cy="0"/>
        </a:xfrm>
      </p:grpSpPr>
      <p:sp>
        <p:nvSpPr>
          <p:cNvPr id="1806" name="Google Shape;1806;g1707b5e24b9_0_4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7" name="Google Shape;1807;g1707b5e24b9_0_4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6"/>
        <p:cNvGrpSpPr/>
        <p:nvPr/>
      </p:nvGrpSpPr>
      <p:grpSpPr>
        <a:xfrm>
          <a:off x="0" y="0"/>
          <a:ext cx="0" cy="0"/>
          <a:chOff x="0" y="0"/>
          <a:chExt cx="0" cy="0"/>
        </a:xfrm>
      </p:grpSpPr>
      <p:sp>
        <p:nvSpPr>
          <p:cNvPr id="1817" name="Google Shape;1817;gb679f01142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8" name="Google Shape;1818;gb679f01142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2"/>
        <p:cNvGrpSpPr/>
        <p:nvPr/>
      </p:nvGrpSpPr>
      <p:grpSpPr>
        <a:xfrm>
          <a:off x="0" y="0"/>
          <a:ext cx="0" cy="0"/>
          <a:chOff x="0" y="0"/>
          <a:chExt cx="0" cy="0"/>
        </a:xfrm>
      </p:grpSpPr>
      <p:sp>
        <p:nvSpPr>
          <p:cNvPr id="1963" name="Google Shape;1963;g17472f096fd_0_4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4" name="Google Shape;1964;g17472f096fd_0_4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1720cced89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1720cced89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0"/>
        <p:cNvGrpSpPr/>
        <p:nvPr/>
      </p:nvGrpSpPr>
      <p:grpSpPr>
        <a:xfrm>
          <a:off x="0" y="0"/>
          <a:ext cx="0" cy="0"/>
          <a:chOff x="0" y="0"/>
          <a:chExt cx="0" cy="0"/>
        </a:xfrm>
      </p:grpSpPr>
      <p:sp>
        <p:nvSpPr>
          <p:cNvPr id="1971" name="Google Shape;1971;g17472f096fd_0_4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2" name="Google Shape;1972;g17472f096fd_0_4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
        <p:cNvGrpSpPr/>
        <p:nvPr/>
      </p:nvGrpSpPr>
      <p:grpSpPr>
        <a:xfrm>
          <a:off x="0" y="0"/>
          <a:ext cx="0" cy="0"/>
          <a:chOff x="0" y="0"/>
          <a:chExt cx="0" cy="0"/>
        </a:xfrm>
      </p:grpSpPr>
      <p:sp>
        <p:nvSpPr>
          <p:cNvPr id="1979" name="Google Shape;1979;g17472f096fd_0_4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0" name="Google Shape;1980;g17472f096fd_0_4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6"/>
        <p:cNvGrpSpPr/>
        <p:nvPr/>
      </p:nvGrpSpPr>
      <p:grpSpPr>
        <a:xfrm>
          <a:off x="0" y="0"/>
          <a:ext cx="0" cy="0"/>
          <a:chOff x="0" y="0"/>
          <a:chExt cx="0" cy="0"/>
        </a:xfrm>
      </p:grpSpPr>
      <p:sp>
        <p:nvSpPr>
          <p:cNvPr id="2257" name="Google Shape;2257;gb679f0114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8" name="Google Shape;2258;gb679f0114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1707b5e24b9_0_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 name="Google Shape;114;g1707b5e24b9_0_1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707b5e24b9_0_2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1707b5e24b9_0_2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1707b5e24b9_0_3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1707b5e24b9_0_3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1702fe65155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1702fe65155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rgbClr val="000000"/>
        </a:solidFill>
        <a:effectLst/>
      </p:bgPr>
    </p:bg>
    <p:spTree>
      <p:nvGrpSpPr>
        <p:cNvPr id="1" name="Shape 11"/>
        <p:cNvGrpSpPr/>
        <p:nvPr/>
      </p:nvGrpSpPr>
      <p:grpSpPr>
        <a:xfrm>
          <a:off x="0" y="0"/>
          <a:ext cx="0" cy="0"/>
          <a:chOff x="0" y="0"/>
          <a:chExt cx="0" cy="0"/>
        </a:xfrm>
      </p:grpSpPr>
      <p:sp>
        <p:nvSpPr>
          <p:cNvPr id="12" name="Google Shape;12;p2"/>
          <p:cNvSpPr txBox="1">
            <a:spLocks noGrp="1"/>
          </p:cNvSpPr>
          <p:nvPr>
            <p:ph type="ctrTitle"/>
          </p:nvPr>
        </p:nvSpPr>
        <p:spPr>
          <a:xfrm>
            <a:off x="1768800" y="1991813"/>
            <a:ext cx="5606400" cy="1159800"/>
          </a:xfrm>
          <a:prstGeom prst="rect">
            <a:avLst/>
          </a:prstGeom>
        </p:spPr>
        <p:txBody>
          <a:bodyPr spcFirstLastPara="1" wrap="square" lIns="91425" tIns="91425" rIns="91425" bIns="91425" anchor="ctr" anchorCtr="0">
            <a:noAutofit/>
          </a:bodyPr>
          <a:lstStyle>
            <a:lvl1pPr lvl="0" algn="ctr">
              <a:spcBef>
                <a:spcPts val="0"/>
              </a:spcBef>
              <a:spcAft>
                <a:spcPts val="0"/>
              </a:spcAft>
              <a:buClr>
                <a:srgbClr val="FFFFFF"/>
              </a:buClr>
              <a:buSzPts val="3600"/>
              <a:buNone/>
              <a:defRPr sz="3600">
                <a:solidFill>
                  <a:srgbClr val="FFFFFF"/>
                </a:solidFill>
              </a:defRPr>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
        <p:nvSpPr>
          <p:cNvPr id="13" name="Google Shape;13;p2"/>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t" anchorCtr="0">
            <a:noAutofit/>
          </a:bodyPr>
          <a:lstStyle>
            <a:lvl1pPr lvl="0" algn="r" rtl="0">
              <a:buNone/>
              <a:defRPr sz="1300">
                <a:solidFill>
                  <a:schemeClr val="dk1"/>
                </a:solidFill>
              </a:defRPr>
            </a:lvl1pPr>
            <a:lvl2pPr lvl="1" algn="r" rtl="0">
              <a:buNone/>
              <a:defRPr sz="1300">
                <a:solidFill>
                  <a:schemeClr val="dk1"/>
                </a:solidFill>
              </a:defRPr>
            </a:lvl2pPr>
            <a:lvl3pPr lvl="2" algn="r" rtl="0">
              <a:buNone/>
              <a:defRPr sz="1300">
                <a:solidFill>
                  <a:schemeClr val="dk1"/>
                </a:solidFill>
              </a:defRPr>
            </a:lvl3pPr>
            <a:lvl4pPr lvl="3" algn="r" rtl="0">
              <a:buNone/>
              <a:defRPr sz="1300">
                <a:solidFill>
                  <a:schemeClr val="dk1"/>
                </a:solidFill>
              </a:defRPr>
            </a:lvl4pPr>
            <a:lvl5pPr lvl="4" algn="r" rtl="0">
              <a:buNone/>
              <a:defRPr sz="1300">
                <a:solidFill>
                  <a:schemeClr val="dk1"/>
                </a:solidFill>
              </a:defRPr>
            </a:lvl5pPr>
            <a:lvl6pPr lvl="5" algn="r" rtl="0">
              <a:buNone/>
              <a:defRPr sz="1300">
                <a:solidFill>
                  <a:schemeClr val="dk1"/>
                </a:solidFill>
              </a:defRPr>
            </a:lvl6pPr>
            <a:lvl7pPr lvl="6" algn="r" rtl="0">
              <a:buNone/>
              <a:defRPr sz="1300">
                <a:solidFill>
                  <a:schemeClr val="dk1"/>
                </a:solidFill>
              </a:defRPr>
            </a:lvl7pPr>
            <a:lvl8pPr lvl="7" algn="r" rtl="0">
              <a:buNone/>
              <a:defRPr sz="1300">
                <a:solidFill>
                  <a:schemeClr val="dk1"/>
                </a:solidFill>
              </a:defRPr>
            </a:lvl8pPr>
            <a:lvl9pPr lvl="8" algn="r" rtl="0">
              <a:buNone/>
              <a:defRPr sz="1300">
                <a:solidFill>
                  <a:schemeClr val="dk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black">
  <p:cSld name="BLANK_1">
    <p:bg>
      <p:bgPr>
        <a:solidFill>
          <a:srgbClr val="000000"/>
        </a:solidFill>
        <a:effectLst/>
      </p:bgPr>
    </p:bg>
    <p:spTree>
      <p:nvGrpSpPr>
        <p:cNvPr id="1" name="Shape 46"/>
        <p:cNvGrpSpPr/>
        <p:nvPr/>
      </p:nvGrpSpPr>
      <p:grpSpPr>
        <a:xfrm>
          <a:off x="0" y="0"/>
          <a:ext cx="0" cy="0"/>
          <a:chOff x="0" y="0"/>
          <a:chExt cx="0" cy="0"/>
        </a:xfrm>
      </p:grpSpPr>
      <p:sp>
        <p:nvSpPr>
          <p:cNvPr id="47" name="Google Shape;47;p11"/>
          <p:cNvSpPr txBox="1">
            <a:spLocks noGrp="1"/>
          </p:cNvSpPr>
          <p:nvPr>
            <p:ph type="sldNum" idx="12"/>
          </p:nvPr>
        </p:nvSpPr>
        <p:spPr>
          <a:xfrm>
            <a:off x="4297650" y="4419838"/>
            <a:ext cx="548700" cy="393600"/>
          </a:xfrm>
          <a:prstGeom prst="rect">
            <a:avLst/>
          </a:prstGeom>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14"/>
        <p:cNvGrpSpPr/>
        <p:nvPr/>
      </p:nvGrpSpPr>
      <p:grpSpPr>
        <a:xfrm>
          <a:off x="0" y="0"/>
          <a:ext cx="0" cy="0"/>
          <a:chOff x="0" y="0"/>
          <a:chExt cx="0" cy="0"/>
        </a:xfrm>
      </p:grpSpPr>
      <p:sp>
        <p:nvSpPr>
          <p:cNvPr id="15" name="Google Shape;15;p3"/>
          <p:cNvSpPr txBox="1">
            <a:spLocks noGrp="1"/>
          </p:cNvSpPr>
          <p:nvPr>
            <p:ph type="ctrTitle"/>
          </p:nvPr>
        </p:nvSpPr>
        <p:spPr>
          <a:xfrm>
            <a:off x="1619700" y="1583344"/>
            <a:ext cx="5904600" cy="1159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6" name="Google Shape;16;p3"/>
          <p:cNvSpPr txBox="1">
            <a:spLocks noGrp="1"/>
          </p:cNvSpPr>
          <p:nvPr>
            <p:ph type="subTitle" idx="1"/>
          </p:nvPr>
        </p:nvSpPr>
        <p:spPr>
          <a:xfrm>
            <a:off x="1619700" y="2840060"/>
            <a:ext cx="5904600" cy="7848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666666"/>
              </a:buClr>
              <a:buSzPts val="2000"/>
              <a:buFont typeface="Playfair Display"/>
              <a:buNone/>
              <a:defRPr i="1">
                <a:solidFill>
                  <a:srgbClr val="666666"/>
                </a:solidFill>
                <a:highlight>
                  <a:srgbClr val="F3F3F3"/>
                </a:highlight>
                <a:latin typeface="Playfair Display"/>
                <a:ea typeface="Playfair Display"/>
                <a:cs typeface="Playfair Display"/>
                <a:sym typeface="Playfair Display"/>
              </a:defRPr>
            </a:lvl1pPr>
            <a:lvl2pPr lvl="1" algn="ctr" rtl="0">
              <a:spcBef>
                <a:spcPts val="0"/>
              </a:spcBef>
              <a:spcAft>
                <a:spcPts val="0"/>
              </a:spcAft>
              <a:buClr>
                <a:srgbClr val="666666"/>
              </a:buClr>
              <a:buSzPts val="3000"/>
              <a:buFont typeface="Playfair Display"/>
              <a:buNone/>
              <a:defRPr sz="3000" i="1">
                <a:solidFill>
                  <a:srgbClr val="666666"/>
                </a:solidFill>
                <a:highlight>
                  <a:srgbClr val="F3F3F3"/>
                </a:highlight>
                <a:latin typeface="Playfair Display"/>
                <a:ea typeface="Playfair Display"/>
                <a:cs typeface="Playfair Display"/>
                <a:sym typeface="Playfair Display"/>
              </a:defRPr>
            </a:lvl2pPr>
            <a:lvl3pPr lvl="2" algn="ctr" rtl="0">
              <a:spcBef>
                <a:spcPts val="0"/>
              </a:spcBef>
              <a:spcAft>
                <a:spcPts val="0"/>
              </a:spcAft>
              <a:buClr>
                <a:srgbClr val="666666"/>
              </a:buClr>
              <a:buSzPts val="3000"/>
              <a:buFont typeface="Playfair Display"/>
              <a:buNone/>
              <a:defRPr sz="3000" i="1">
                <a:solidFill>
                  <a:srgbClr val="666666"/>
                </a:solidFill>
                <a:highlight>
                  <a:srgbClr val="F3F3F3"/>
                </a:highlight>
                <a:latin typeface="Playfair Display"/>
                <a:ea typeface="Playfair Display"/>
                <a:cs typeface="Playfair Display"/>
                <a:sym typeface="Playfair Display"/>
              </a:defRPr>
            </a:lvl3pPr>
            <a:lvl4pPr lvl="3" algn="ctr" rtl="0">
              <a:spcBef>
                <a:spcPts val="0"/>
              </a:spcBef>
              <a:spcAft>
                <a:spcPts val="0"/>
              </a:spcAft>
              <a:buClr>
                <a:srgbClr val="666666"/>
              </a:buClr>
              <a:buSzPts val="3000"/>
              <a:buFont typeface="Playfair Display"/>
              <a:buNone/>
              <a:defRPr sz="3000" i="1">
                <a:solidFill>
                  <a:srgbClr val="666666"/>
                </a:solidFill>
                <a:highlight>
                  <a:srgbClr val="F3F3F3"/>
                </a:highlight>
                <a:latin typeface="Playfair Display"/>
                <a:ea typeface="Playfair Display"/>
                <a:cs typeface="Playfair Display"/>
                <a:sym typeface="Playfair Display"/>
              </a:defRPr>
            </a:lvl4pPr>
            <a:lvl5pPr lvl="4" algn="ctr" rtl="0">
              <a:spcBef>
                <a:spcPts val="0"/>
              </a:spcBef>
              <a:spcAft>
                <a:spcPts val="0"/>
              </a:spcAft>
              <a:buClr>
                <a:srgbClr val="666666"/>
              </a:buClr>
              <a:buSzPts val="3000"/>
              <a:buFont typeface="Playfair Display"/>
              <a:buNone/>
              <a:defRPr sz="3000" i="1">
                <a:solidFill>
                  <a:srgbClr val="666666"/>
                </a:solidFill>
                <a:highlight>
                  <a:srgbClr val="F3F3F3"/>
                </a:highlight>
                <a:latin typeface="Playfair Display"/>
                <a:ea typeface="Playfair Display"/>
                <a:cs typeface="Playfair Display"/>
                <a:sym typeface="Playfair Display"/>
              </a:defRPr>
            </a:lvl5pPr>
            <a:lvl6pPr lvl="5" algn="ctr" rtl="0">
              <a:spcBef>
                <a:spcPts val="0"/>
              </a:spcBef>
              <a:spcAft>
                <a:spcPts val="0"/>
              </a:spcAft>
              <a:buClr>
                <a:srgbClr val="666666"/>
              </a:buClr>
              <a:buSzPts val="3000"/>
              <a:buFont typeface="Playfair Display"/>
              <a:buNone/>
              <a:defRPr sz="3000" i="1">
                <a:solidFill>
                  <a:srgbClr val="666666"/>
                </a:solidFill>
                <a:highlight>
                  <a:srgbClr val="F3F3F3"/>
                </a:highlight>
                <a:latin typeface="Playfair Display"/>
                <a:ea typeface="Playfair Display"/>
                <a:cs typeface="Playfair Display"/>
                <a:sym typeface="Playfair Display"/>
              </a:defRPr>
            </a:lvl6pPr>
            <a:lvl7pPr lvl="6" algn="ctr" rtl="0">
              <a:spcBef>
                <a:spcPts val="0"/>
              </a:spcBef>
              <a:spcAft>
                <a:spcPts val="0"/>
              </a:spcAft>
              <a:buClr>
                <a:srgbClr val="666666"/>
              </a:buClr>
              <a:buSzPts val="3000"/>
              <a:buFont typeface="Playfair Display"/>
              <a:buNone/>
              <a:defRPr sz="3000" i="1">
                <a:solidFill>
                  <a:srgbClr val="666666"/>
                </a:solidFill>
                <a:highlight>
                  <a:srgbClr val="F3F3F3"/>
                </a:highlight>
                <a:latin typeface="Playfair Display"/>
                <a:ea typeface="Playfair Display"/>
                <a:cs typeface="Playfair Display"/>
                <a:sym typeface="Playfair Display"/>
              </a:defRPr>
            </a:lvl7pPr>
            <a:lvl8pPr lvl="7" algn="ctr" rtl="0">
              <a:spcBef>
                <a:spcPts val="0"/>
              </a:spcBef>
              <a:spcAft>
                <a:spcPts val="0"/>
              </a:spcAft>
              <a:buClr>
                <a:srgbClr val="666666"/>
              </a:buClr>
              <a:buSzPts val="3000"/>
              <a:buFont typeface="Playfair Display"/>
              <a:buNone/>
              <a:defRPr sz="3000" i="1">
                <a:solidFill>
                  <a:srgbClr val="666666"/>
                </a:solidFill>
                <a:highlight>
                  <a:srgbClr val="F3F3F3"/>
                </a:highlight>
                <a:latin typeface="Playfair Display"/>
                <a:ea typeface="Playfair Display"/>
                <a:cs typeface="Playfair Display"/>
                <a:sym typeface="Playfair Display"/>
              </a:defRPr>
            </a:lvl8pPr>
            <a:lvl9pPr lvl="8" algn="ctr" rtl="0">
              <a:spcBef>
                <a:spcPts val="0"/>
              </a:spcBef>
              <a:spcAft>
                <a:spcPts val="0"/>
              </a:spcAft>
              <a:buClr>
                <a:srgbClr val="666666"/>
              </a:buClr>
              <a:buSzPts val="3000"/>
              <a:buFont typeface="Playfair Display"/>
              <a:buNone/>
              <a:defRPr sz="3000" i="1">
                <a:solidFill>
                  <a:srgbClr val="666666"/>
                </a:solidFill>
                <a:highlight>
                  <a:srgbClr val="F3F3F3"/>
                </a:highlight>
                <a:latin typeface="Playfair Display"/>
                <a:ea typeface="Playfair Display"/>
                <a:cs typeface="Playfair Display"/>
                <a:sym typeface="Playfair Display"/>
              </a:defRPr>
            </a:lvl9pPr>
          </a:lstStyle>
          <a:p>
            <a:endParaRPr/>
          </a:p>
        </p:txBody>
      </p:sp>
      <p:sp>
        <p:nvSpPr>
          <p:cNvPr id="17" name="Google Shape;17;p3"/>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lvl1pPr lvl="0" rtl="0">
              <a:buNone/>
              <a:defRPr sz="1400" b="1">
                <a:solidFill>
                  <a:srgbClr val="434343"/>
                </a:solidFill>
              </a:defRPr>
            </a:lvl1pPr>
            <a:lvl2pPr lvl="1" rtl="0">
              <a:buNone/>
              <a:defRPr sz="1400" b="1">
                <a:solidFill>
                  <a:srgbClr val="434343"/>
                </a:solidFill>
              </a:defRPr>
            </a:lvl2pPr>
            <a:lvl3pPr lvl="2" rtl="0">
              <a:buNone/>
              <a:defRPr sz="1400" b="1">
                <a:solidFill>
                  <a:srgbClr val="434343"/>
                </a:solidFill>
              </a:defRPr>
            </a:lvl3pPr>
            <a:lvl4pPr lvl="3" rtl="0">
              <a:buNone/>
              <a:defRPr sz="1400" b="1">
                <a:solidFill>
                  <a:srgbClr val="434343"/>
                </a:solidFill>
              </a:defRPr>
            </a:lvl4pPr>
            <a:lvl5pPr lvl="4" rtl="0">
              <a:buNone/>
              <a:defRPr sz="1400" b="1">
                <a:solidFill>
                  <a:srgbClr val="434343"/>
                </a:solidFill>
              </a:defRPr>
            </a:lvl5pPr>
            <a:lvl6pPr lvl="5" rtl="0">
              <a:buNone/>
              <a:defRPr sz="1400" b="1">
                <a:solidFill>
                  <a:srgbClr val="434343"/>
                </a:solidFill>
              </a:defRPr>
            </a:lvl6pPr>
            <a:lvl7pPr lvl="6" rtl="0">
              <a:buNone/>
              <a:defRPr sz="1400" b="1">
                <a:solidFill>
                  <a:srgbClr val="434343"/>
                </a:solidFill>
              </a:defRPr>
            </a:lvl7pPr>
            <a:lvl8pPr lvl="7" rtl="0">
              <a:buNone/>
              <a:defRPr sz="1400" b="1">
                <a:solidFill>
                  <a:srgbClr val="434343"/>
                </a:solidFill>
              </a:defRPr>
            </a:lvl8pPr>
            <a:lvl9pPr lvl="8" rtl="0">
              <a:buNone/>
              <a:defRPr sz="1400" b="1">
                <a:solidFill>
                  <a:srgbClr val="434343"/>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8"/>
        <p:cNvGrpSpPr/>
        <p:nvPr/>
      </p:nvGrpSpPr>
      <p:grpSpPr>
        <a:xfrm>
          <a:off x="0" y="0"/>
          <a:ext cx="0" cy="0"/>
          <a:chOff x="0" y="0"/>
          <a:chExt cx="0" cy="0"/>
        </a:xfrm>
      </p:grpSpPr>
      <p:sp>
        <p:nvSpPr>
          <p:cNvPr id="19" name="Google Shape;19;p4"/>
          <p:cNvSpPr/>
          <p:nvPr/>
        </p:nvSpPr>
        <p:spPr>
          <a:xfrm>
            <a:off x="4136250" y="1321393"/>
            <a:ext cx="871500" cy="868800"/>
          </a:xfrm>
          <a:prstGeom prst="ellipse">
            <a:avLst/>
          </a:pr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4"/>
          <p:cNvSpPr txBox="1">
            <a:spLocks noGrp="1"/>
          </p:cNvSpPr>
          <p:nvPr>
            <p:ph type="body" idx="1"/>
          </p:nvPr>
        </p:nvSpPr>
        <p:spPr>
          <a:xfrm>
            <a:off x="1659150" y="2161800"/>
            <a:ext cx="5825700" cy="819900"/>
          </a:xfrm>
          <a:prstGeom prst="rect">
            <a:avLst/>
          </a:prstGeom>
        </p:spPr>
        <p:txBody>
          <a:bodyPr spcFirstLastPara="1" wrap="square" lIns="91425" tIns="91425" rIns="91425" bIns="91425" anchor="t" anchorCtr="0">
            <a:noAutofit/>
          </a:bodyPr>
          <a:lstStyle>
            <a:lvl1pPr marL="457200" lvl="0" indent="-355600" algn="ctr" rtl="0">
              <a:spcBef>
                <a:spcPts val="600"/>
              </a:spcBef>
              <a:spcAft>
                <a:spcPts val="0"/>
              </a:spcAft>
              <a:buSzPts val="2000"/>
              <a:buChar char="▣"/>
              <a:defRPr i="1"/>
            </a:lvl1pPr>
            <a:lvl2pPr marL="914400" lvl="1" indent="-355600" algn="ctr" rtl="0">
              <a:spcBef>
                <a:spcPts val="0"/>
              </a:spcBef>
              <a:spcAft>
                <a:spcPts val="0"/>
              </a:spcAft>
              <a:buSzPts val="2000"/>
              <a:buChar char="○"/>
              <a:defRPr i="1"/>
            </a:lvl2pPr>
            <a:lvl3pPr marL="1371600" lvl="2" indent="-355600" algn="ctr" rtl="0">
              <a:spcBef>
                <a:spcPts val="0"/>
              </a:spcBef>
              <a:spcAft>
                <a:spcPts val="0"/>
              </a:spcAft>
              <a:buSzPts val="2000"/>
              <a:buChar char="■"/>
              <a:defRPr i="1"/>
            </a:lvl3pPr>
            <a:lvl4pPr marL="1828800" lvl="3" indent="-355600" algn="ctr" rtl="0">
              <a:spcBef>
                <a:spcPts val="0"/>
              </a:spcBef>
              <a:spcAft>
                <a:spcPts val="0"/>
              </a:spcAft>
              <a:buSzPts val="2000"/>
              <a:buChar char="●"/>
              <a:defRPr i="1"/>
            </a:lvl4pPr>
            <a:lvl5pPr marL="2286000" lvl="4" indent="-355600" algn="ctr" rtl="0">
              <a:spcBef>
                <a:spcPts val="0"/>
              </a:spcBef>
              <a:spcAft>
                <a:spcPts val="0"/>
              </a:spcAft>
              <a:buSzPts val="2000"/>
              <a:buChar char="○"/>
              <a:defRPr i="1"/>
            </a:lvl5pPr>
            <a:lvl6pPr marL="2743200" lvl="5" indent="-355600" algn="ctr" rtl="0">
              <a:spcBef>
                <a:spcPts val="0"/>
              </a:spcBef>
              <a:spcAft>
                <a:spcPts val="0"/>
              </a:spcAft>
              <a:buSzPts val="2000"/>
              <a:buChar char="■"/>
              <a:defRPr i="1"/>
            </a:lvl6pPr>
            <a:lvl7pPr marL="3200400" lvl="6" indent="-355600" algn="ctr" rtl="0">
              <a:spcBef>
                <a:spcPts val="0"/>
              </a:spcBef>
              <a:spcAft>
                <a:spcPts val="0"/>
              </a:spcAft>
              <a:buSzPts val="2000"/>
              <a:buChar char="●"/>
              <a:defRPr i="1"/>
            </a:lvl7pPr>
            <a:lvl8pPr marL="3657600" lvl="7" indent="-355600" algn="ctr" rtl="0">
              <a:spcBef>
                <a:spcPts val="0"/>
              </a:spcBef>
              <a:spcAft>
                <a:spcPts val="0"/>
              </a:spcAft>
              <a:buSzPts val="2000"/>
              <a:buChar char="○"/>
              <a:defRPr i="1"/>
            </a:lvl8pPr>
            <a:lvl9pPr marL="4114800" lvl="8" indent="-355600" algn="ctr">
              <a:spcBef>
                <a:spcPts val="0"/>
              </a:spcBef>
              <a:spcAft>
                <a:spcPts val="0"/>
              </a:spcAft>
              <a:buSzPts val="2000"/>
              <a:buChar char="■"/>
              <a:defRPr i="1"/>
            </a:lvl9pPr>
          </a:lstStyle>
          <a:p>
            <a:endParaRPr/>
          </a:p>
        </p:txBody>
      </p:sp>
      <p:sp>
        <p:nvSpPr>
          <p:cNvPr id="21" name="Google Shape;21;p4"/>
          <p:cNvSpPr txBox="1"/>
          <p:nvPr/>
        </p:nvSpPr>
        <p:spPr>
          <a:xfrm>
            <a:off x="3593400" y="1391925"/>
            <a:ext cx="1957200" cy="538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6000">
                <a:solidFill>
                  <a:srgbClr val="B7B7B7"/>
                </a:solidFill>
                <a:latin typeface="Playfair Display"/>
                <a:ea typeface="Playfair Display"/>
                <a:cs typeface="Playfair Display"/>
                <a:sym typeface="Playfair Display"/>
              </a:rPr>
              <a:t>“</a:t>
            </a:r>
            <a:endParaRPr sz="6000">
              <a:solidFill>
                <a:srgbClr val="B7B7B7"/>
              </a:solidFill>
              <a:latin typeface="Playfair Display"/>
              <a:ea typeface="Playfair Display"/>
              <a:cs typeface="Playfair Display"/>
              <a:sym typeface="Playfair Display"/>
            </a:endParaRPr>
          </a:p>
        </p:txBody>
      </p:sp>
      <p:sp>
        <p:nvSpPr>
          <p:cNvPr id="22" name="Google Shape;22;p4"/>
          <p:cNvSpPr txBox="1">
            <a:spLocks noGrp="1"/>
          </p:cNvSpPr>
          <p:nvPr>
            <p:ph type="sldNum" idx="12"/>
          </p:nvPr>
        </p:nvSpPr>
        <p:spPr>
          <a:xfrm>
            <a:off x="4297650" y="4419838"/>
            <a:ext cx="548700" cy="393600"/>
          </a:xfrm>
          <a:prstGeom prst="rect">
            <a:avLst/>
          </a:prstGeom>
        </p:spPr>
        <p:txBody>
          <a:bodyPr spcFirstLastPara="1" wrap="square" lIns="91425" tIns="91425" rIns="91425" bIns="91425" anchor="b"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lvl1pPr lvl="0">
              <a:spcBef>
                <a:spcPts val="0"/>
              </a:spcBef>
              <a:spcAft>
                <a:spcPts val="0"/>
              </a:spcAft>
              <a:buSzPts val="1600"/>
              <a:buNone/>
              <a:defRPr>
                <a:highlight>
                  <a:srgbClr val="F3F3F3"/>
                </a:highlight>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25" name="Google Shape;25;p5"/>
          <p:cNvSpPr txBox="1">
            <a:spLocks noGrp="1"/>
          </p:cNvSpPr>
          <p:nvPr>
            <p:ph type="body" idx="1"/>
          </p:nvPr>
        </p:nvSpPr>
        <p:spPr>
          <a:xfrm>
            <a:off x="388950" y="1038000"/>
            <a:ext cx="8051400" cy="3067500"/>
          </a:xfrm>
          <a:prstGeom prst="rect">
            <a:avLst/>
          </a:prstGeom>
        </p:spPr>
        <p:txBody>
          <a:bodyPr spcFirstLastPara="1" wrap="square" lIns="91425" tIns="91425" rIns="91425" bIns="91425" anchor="ctr" anchorCtr="0">
            <a:noAutofit/>
          </a:bodyPr>
          <a:lstStyle>
            <a:lvl1pPr marL="457200" lvl="0" indent="-355600">
              <a:spcBef>
                <a:spcPts val="600"/>
              </a:spcBef>
              <a:spcAft>
                <a:spcPts val="0"/>
              </a:spcAft>
              <a:buSzPts val="2000"/>
              <a:buChar char="●"/>
              <a:defRPr/>
            </a:lvl1pPr>
            <a:lvl2pPr marL="914400" lvl="1" indent="-330200">
              <a:spcBef>
                <a:spcPts val="0"/>
              </a:spcBef>
              <a:spcAft>
                <a:spcPts val="0"/>
              </a:spcAft>
              <a:buSzPts val="1600"/>
              <a:buChar char="○"/>
              <a:defRPr sz="1600"/>
            </a:lvl2pPr>
            <a:lvl3pPr marL="1371600" lvl="2" indent="-330200">
              <a:spcBef>
                <a:spcPts val="0"/>
              </a:spcBef>
              <a:spcAft>
                <a:spcPts val="0"/>
              </a:spcAft>
              <a:buSzPts val="1600"/>
              <a:buChar char="■"/>
              <a:defRPr sz="1600"/>
            </a:lvl3pPr>
            <a:lvl4pPr marL="1828800" lvl="3" indent="-355600">
              <a:spcBef>
                <a:spcPts val="0"/>
              </a:spcBef>
              <a:spcAft>
                <a:spcPts val="0"/>
              </a:spcAft>
              <a:buSzPts val="2000"/>
              <a:buChar char="●"/>
              <a:defRPr/>
            </a:lvl4pPr>
            <a:lvl5pPr marL="2286000" lvl="4" indent="-355600">
              <a:spcBef>
                <a:spcPts val="0"/>
              </a:spcBef>
              <a:spcAft>
                <a:spcPts val="0"/>
              </a:spcAft>
              <a:buSzPts val="2000"/>
              <a:buChar char="○"/>
              <a:defRPr/>
            </a:lvl5pPr>
            <a:lvl6pPr marL="2743200" lvl="5" indent="-355600">
              <a:spcBef>
                <a:spcPts val="0"/>
              </a:spcBef>
              <a:spcAft>
                <a:spcPts val="0"/>
              </a:spcAft>
              <a:buSzPts val="2000"/>
              <a:buChar char="■"/>
              <a:defRPr/>
            </a:lvl6pPr>
            <a:lvl7pPr marL="3200400" lvl="6" indent="-355600">
              <a:spcBef>
                <a:spcPts val="0"/>
              </a:spcBef>
              <a:spcAft>
                <a:spcPts val="0"/>
              </a:spcAft>
              <a:buSzPts val="2000"/>
              <a:buChar char="●"/>
              <a:defRPr/>
            </a:lvl7pPr>
            <a:lvl8pPr marL="3657600" lvl="7" indent="-355600">
              <a:spcBef>
                <a:spcPts val="0"/>
              </a:spcBef>
              <a:spcAft>
                <a:spcPts val="0"/>
              </a:spcAft>
              <a:buSzPts val="2000"/>
              <a:buChar char="○"/>
              <a:defRPr/>
            </a:lvl8pPr>
            <a:lvl9pPr marL="4114800" lvl="8" indent="-355600">
              <a:spcBef>
                <a:spcPts val="0"/>
              </a:spcBef>
              <a:spcAft>
                <a:spcPts val="0"/>
              </a:spcAft>
              <a:buSzPts val="2000"/>
              <a:buChar char="■"/>
              <a:defRPr/>
            </a:lvl9pPr>
          </a:lstStyle>
          <a:p>
            <a:endParaRPr/>
          </a:p>
        </p:txBody>
      </p:sp>
      <p:sp>
        <p:nvSpPr>
          <p:cNvPr id="26" name="Google Shape;26;p5"/>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lvl1pPr lvl="0" rtl="0">
              <a:buNone/>
              <a:defRPr sz="1400" b="1">
                <a:solidFill>
                  <a:srgbClr val="434343"/>
                </a:solidFill>
              </a:defRPr>
            </a:lvl1pPr>
            <a:lvl2pPr lvl="1" rtl="0">
              <a:buNone/>
              <a:defRPr sz="1400" b="1">
                <a:solidFill>
                  <a:srgbClr val="434343"/>
                </a:solidFill>
              </a:defRPr>
            </a:lvl2pPr>
            <a:lvl3pPr lvl="2" rtl="0">
              <a:buNone/>
              <a:defRPr sz="1400" b="1">
                <a:solidFill>
                  <a:srgbClr val="434343"/>
                </a:solidFill>
              </a:defRPr>
            </a:lvl3pPr>
            <a:lvl4pPr lvl="3" rtl="0">
              <a:buNone/>
              <a:defRPr sz="1400" b="1">
                <a:solidFill>
                  <a:srgbClr val="434343"/>
                </a:solidFill>
              </a:defRPr>
            </a:lvl4pPr>
            <a:lvl5pPr lvl="4" rtl="0">
              <a:buNone/>
              <a:defRPr sz="1400" b="1">
                <a:solidFill>
                  <a:srgbClr val="434343"/>
                </a:solidFill>
              </a:defRPr>
            </a:lvl5pPr>
            <a:lvl6pPr lvl="5" rtl="0">
              <a:buNone/>
              <a:defRPr sz="1400" b="1">
                <a:solidFill>
                  <a:srgbClr val="434343"/>
                </a:solidFill>
              </a:defRPr>
            </a:lvl6pPr>
            <a:lvl7pPr lvl="6" rtl="0">
              <a:buNone/>
              <a:defRPr sz="1400" b="1">
                <a:solidFill>
                  <a:srgbClr val="434343"/>
                </a:solidFill>
              </a:defRPr>
            </a:lvl7pPr>
            <a:lvl8pPr lvl="7" rtl="0">
              <a:buNone/>
              <a:defRPr sz="1400" b="1">
                <a:solidFill>
                  <a:srgbClr val="434343"/>
                </a:solidFill>
              </a:defRPr>
            </a:lvl8pPr>
            <a:lvl9pPr lvl="8" rtl="0">
              <a:buNone/>
              <a:defRPr sz="1400" b="1">
                <a:solidFill>
                  <a:srgbClr val="434343"/>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27"/>
        <p:cNvGrpSpPr/>
        <p:nvPr/>
      </p:nvGrpSpPr>
      <p:grpSpPr>
        <a:xfrm>
          <a:off x="0" y="0"/>
          <a:ext cx="0" cy="0"/>
          <a:chOff x="0" y="0"/>
          <a:chExt cx="0" cy="0"/>
        </a:xfrm>
      </p:grpSpPr>
      <p:sp>
        <p:nvSpPr>
          <p:cNvPr id="28" name="Google Shape;28;p6"/>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lvl1pPr lvl="0">
              <a:spcBef>
                <a:spcPts val="0"/>
              </a:spcBef>
              <a:spcAft>
                <a:spcPts val="0"/>
              </a:spcAft>
              <a:buSzPts val="1600"/>
              <a:buNone/>
              <a:defRPr>
                <a:highlight>
                  <a:srgbClr val="F3F3F3"/>
                </a:highlight>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29" name="Google Shape;29;p6"/>
          <p:cNvSpPr txBox="1">
            <a:spLocks noGrp="1"/>
          </p:cNvSpPr>
          <p:nvPr>
            <p:ph type="body" idx="1"/>
          </p:nvPr>
        </p:nvSpPr>
        <p:spPr>
          <a:xfrm>
            <a:off x="970212" y="1200150"/>
            <a:ext cx="3496500" cy="29457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SzPts val="1800"/>
              <a:buChar char="▣"/>
              <a:defRPr sz="18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42900">
              <a:spcBef>
                <a:spcPts val="0"/>
              </a:spcBef>
              <a:spcAft>
                <a:spcPts val="0"/>
              </a:spcAft>
              <a:buSzPts val="1800"/>
              <a:buChar char="●"/>
              <a:defRPr sz="1800"/>
            </a:lvl4pPr>
            <a:lvl5pPr marL="2286000" lvl="4" indent="-342900">
              <a:spcBef>
                <a:spcPts val="0"/>
              </a:spcBef>
              <a:spcAft>
                <a:spcPts val="0"/>
              </a:spcAft>
              <a:buSzPts val="1800"/>
              <a:buChar char="○"/>
              <a:defRPr sz="1800"/>
            </a:lvl5pPr>
            <a:lvl6pPr marL="2743200" lvl="5" indent="-342900">
              <a:spcBef>
                <a:spcPts val="0"/>
              </a:spcBef>
              <a:spcAft>
                <a:spcPts val="0"/>
              </a:spcAft>
              <a:buSzPts val="1800"/>
              <a:buChar char="■"/>
              <a:defRPr sz="1800"/>
            </a:lvl6pPr>
            <a:lvl7pPr marL="3200400" lvl="6" indent="-342900">
              <a:spcBef>
                <a:spcPts val="0"/>
              </a:spcBef>
              <a:spcAft>
                <a:spcPts val="0"/>
              </a:spcAft>
              <a:buSzPts val="1800"/>
              <a:buChar char="●"/>
              <a:defRPr sz="1800"/>
            </a:lvl7pPr>
            <a:lvl8pPr marL="3657600" lvl="7" indent="-342900">
              <a:spcBef>
                <a:spcPts val="0"/>
              </a:spcBef>
              <a:spcAft>
                <a:spcPts val="0"/>
              </a:spcAft>
              <a:buSzPts val="1800"/>
              <a:buChar char="○"/>
              <a:defRPr sz="1800"/>
            </a:lvl8pPr>
            <a:lvl9pPr marL="4114800" lvl="8" indent="-342900">
              <a:spcBef>
                <a:spcPts val="0"/>
              </a:spcBef>
              <a:spcAft>
                <a:spcPts val="0"/>
              </a:spcAft>
              <a:buSzPts val="1800"/>
              <a:buChar char="■"/>
              <a:defRPr sz="1800"/>
            </a:lvl9pPr>
          </a:lstStyle>
          <a:p>
            <a:endParaRPr/>
          </a:p>
        </p:txBody>
      </p:sp>
      <p:sp>
        <p:nvSpPr>
          <p:cNvPr id="30" name="Google Shape;30;p6"/>
          <p:cNvSpPr txBox="1">
            <a:spLocks noGrp="1"/>
          </p:cNvSpPr>
          <p:nvPr>
            <p:ph type="body" idx="2"/>
          </p:nvPr>
        </p:nvSpPr>
        <p:spPr>
          <a:xfrm>
            <a:off x="4677288" y="1200150"/>
            <a:ext cx="3496500" cy="2945700"/>
          </a:xfrm>
          <a:prstGeom prst="rect">
            <a:avLst/>
          </a:prstGeom>
        </p:spPr>
        <p:txBody>
          <a:bodyPr spcFirstLastPara="1" wrap="square" lIns="91425" tIns="91425" rIns="91425" bIns="91425" anchor="t" anchorCtr="0">
            <a:noAutofit/>
          </a:bodyPr>
          <a:lstStyle>
            <a:lvl1pPr marL="457200" lvl="0" indent="-342900">
              <a:spcBef>
                <a:spcPts val="600"/>
              </a:spcBef>
              <a:spcAft>
                <a:spcPts val="0"/>
              </a:spcAft>
              <a:buSzPts val="1800"/>
              <a:buChar char="▣"/>
              <a:defRPr sz="1800"/>
            </a:lvl1pPr>
            <a:lvl2pPr marL="914400" lvl="1" indent="-342900">
              <a:spcBef>
                <a:spcPts val="0"/>
              </a:spcBef>
              <a:spcAft>
                <a:spcPts val="0"/>
              </a:spcAft>
              <a:buSzPts val="1800"/>
              <a:buChar char="○"/>
              <a:defRPr sz="1800"/>
            </a:lvl2pPr>
            <a:lvl3pPr marL="1371600" lvl="2" indent="-342900">
              <a:spcBef>
                <a:spcPts val="0"/>
              </a:spcBef>
              <a:spcAft>
                <a:spcPts val="0"/>
              </a:spcAft>
              <a:buSzPts val="1800"/>
              <a:buChar char="■"/>
              <a:defRPr sz="1800"/>
            </a:lvl3pPr>
            <a:lvl4pPr marL="1828800" lvl="3" indent="-342900">
              <a:spcBef>
                <a:spcPts val="0"/>
              </a:spcBef>
              <a:spcAft>
                <a:spcPts val="0"/>
              </a:spcAft>
              <a:buSzPts val="1800"/>
              <a:buChar char="●"/>
              <a:defRPr sz="1800"/>
            </a:lvl4pPr>
            <a:lvl5pPr marL="2286000" lvl="4" indent="-342900">
              <a:spcBef>
                <a:spcPts val="0"/>
              </a:spcBef>
              <a:spcAft>
                <a:spcPts val="0"/>
              </a:spcAft>
              <a:buSzPts val="1800"/>
              <a:buChar char="○"/>
              <a:defRPr sz="1800"/>
            </a:lvl5pPr>
            <a:lvl6pPr marL="2743200" lvl="5" indent="-342900">
              <a:spcBef>
                <a:spcPts val="0"/>
              </a:spcBef>
              <a:spcAft>
                <a:spcPts val="0"/>
              </a:spcAft>
              <a:buSzPts val="1800"/>
              <a:buChar char="■"/>
              <a:defRPr sz="1800"/>
            </a:lvl6pPr>
            <a:lvl7pPr marL="3200400" lvl="6" indent="-342900">
              <a:spcBef>
                <a:spcPts val="0"/>
              </a:spcBef>
              <a:spcAft>
                <a:spcPts val="0"/>
              </a:spcAft>
              <a:buSzPts val="1800"/>
              <a:buChar char="●"/>
              <a:defRPr sz="1800"/>
            </a:lvl7pPr>
            <a:lvl8pPr marL="3657600" lvl="7" indent="-342900">
              <a:spcBef>
                <a:spcPts val="0"/>
              </a:spcBef>
              <a:spcAft>
                <a:spcPts val="0"/>
              </a:spcAft>
              <a:buSzPts val="1800"/>
              <a:buChar char="○"/>
              <a:defRPr sz="1800"/>
            </a:lvl8pPr>
            <a:lvl9pPr marL="4114800" lvl="8" indent="-342900">
              <a:spcBef>
                <a:spcPts val="0"/>
              </a:spcBef>
              <a:spcAft>
                <a:spcPts val="0"/>
              </a:spcAft>
              <a:buSzPts val="1800"/>
              <a:buChar char="■"/>
              <a:defRPr sz="1800"/>
            </a:lvl9pPr>
          </a:lstStyle>
          <a:p>
            <a:endParaRPr/>
          </a:p>
        </p:txBody>
      </p:sp>
      <p:sp>
        <p:nvSpPr>
          <p:cNvPr id="31" name="Google Shape;31;p6"/>
          <p:cNvSpPr txBox="1">
            <a:spLocks noGrp="1"/>
          </p:cNvSpPr>
          <p:nvPr>
            <p:ph type="sldNum" idx="12"/>
          </p:nvPr>
        </p:nvSpPr>
        <p:spPr>
          <a:xfrm>
            <a:off x="4297650" y="4419838"/>
            <a:ext cx="548700" cy="393600"/>
          </a:xfrm>
          <a:prstGeom prst="rect">
            <a:avLst/>
          </a:prstGeom>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32"/>
        <p:cNvGrpSpPr/>
        <p:nvPr/>
      </p:nvGrpSpPr>
      <p:grpSpPr>
        <a:xfrm>
          <a:off x="0" y="0"/>
          <a:ext cx="0" cy="0"/>
          <a:chOff x="0" y="0"/>
          <a:chExt cx="0" cy="0"/>
        </a:xfrm>
      </p:grpSpPr>
      <p:sp>
        <p:nvSpPr>
          <p:cNvPr id="33" name="Google Shape;33;p7"/>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lvl1pPr lvl="0" rtl="0">
              <a:spcBef>
                <a:spcPts val="0"/>
              </a:spcBef>
              <a:spcAft>
                <a:spcPts val="0"/>
              </a:spcAft>
              <a:buSzPts val="1600"/>
              <a:buNone/>
              <a:defRPr>
                <a:highlight>
                  <a:srgbClr val="F3F3F3"/>
                </a:highlight>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34" name="Google Shape;34;p7"/>
          <p:cNvSpPr txBox="1">
            <a:spLocks noGrp="1"/>
          </p:cNvSpPr>
          <p:nvPr>
            <p:ph type="body" idx="1"/>
          </p:nvPr>
        </p:nvSpPr>
        <p:spPr>
          <a:xfrm>
            <a:off x="738590" y="1200150"/>
            <a:ext cx="2471100" cy="31749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35" name="Google Shape;35;p7"/>
          <p:cNvSpPr txBox="1">
            <a:spLocks noGrp="1"/>
          </p:cNvSpPr>
          <p:nvPr>
            <p:ph type="body" idx="2"/>
          </p:nvPr>
        </p:nvSpPr>
        <p:spPr>
          <a:xfrm>
            <a:off x="3336450" y="1200150"/>
            <a:ext cx="2471100" cy="31749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36" name="Google Shape;36;p7"/>
          <p:cNvSpPr txBox="1">
            <a:spLocks noGrp="1"/>
          </p:cNvSpPr>
          <p:nvPr>
            <p:ph type="body" idx="3"/>
          </p:nvPr>
        </p:nvSpPr>
        <p:spPr>
          <a:xfrm>
            <a:off x="5934310" y="1200150"/>
            <a:ext cx="2471100" cy="3174900"/>
          </a:xfrm>
          <a:prstGeom prst="rect">
            <a:avLst/>
          </a:prstGeom>
        </p:spPr>
        <p:txBody>
          <a:bodyPr spcFirstLastPara="1" wrap="square" lIns="91425" tIns="91425" rIns="91425" bIns="91425" anchor="t" anchorCtr="0">
            <a:noAutofit/>
          </a:bodyPr>
          <a:lstStyle>
            <a:lvl1pPr marL="457200" lvl="0" indent="-330200" rtl="0">
              <a:spcBef>
                <a:spcPts val="600"/>
              </a:spcBef>
              <a:spcAft>
                <a:spcPts val="0"/>
              </a:spcAft>
              <a:buSzPts val="1600"/>
              <a:buChar char="▣"/>
              <a:defRPr sz="1600"/>
            </a:lvl1pPr>
            <a:lvl2pPr marL="914400" lvl="1" indent="-330200" rtl="0">
              <a:spcBef>
                <a:spcPts val="0"/>
              </a:spcBef>
              <a:spcAft>
                <a:spcPts val="0"/>
              </a:spcAft>
              <a:buSzPts val="1600"/>
              <a:buChar char="○"/>
              <a:defRPr sz="1600"/>
            </a:lvl2pPr>
            <a:lvl3pPr marL="1371600" lvl="2" indent="-330200" rtl="0">
              <a:spcBef>
                <a:spcPts val="0"/>
              </a:spcBef>
              <a:spcAft>
                <a:spcPts val="0"/>
              </a:spcAft>
              <a:buSzPts val="1600"/>
              <a:buChar char="■"/>
              <a:defRPr sz="1600"/>
            </a:lvl3pPr>
            <a:lvl4pPr marL="1828800" lvl="3" indent="-330200" rtl="0">
              <a:spcBef>
                <a:spcPts val="0"/>
              </a:spcBef>
              <a:spcAft>
                <a:spcPts val="0"/>
              </a:spcAft>
              <a:buSzPts val="1600"/>
              <a:buChar char="●"/>
              <a:defRPr sz="1600"/>
            </a:lvl4pPr>
            <a:lvl5pPr marL="2286000" lvl="4" indent="-330200" rtl="0">
              <a:spcBef>
                <a:spcPts val="0"/>
              </a:spcBef>
              <a:spcAft>
                <a:spcPts val="0"/>
              </a:spcAft>
              <a:buSzPts val="1600"/>
              <a:buChar char="○"/>
              <a:defRPr sz="1600"/>
            </a:lvl5pPr>
            <a:lvl6pPr marL="2743200" lvl="5" indent="-330200" rtl="0">
              <a:spcBef>
                <a:spcPts val="0"/>
              </a:spcBef>
              <a:spcAft>
                <a:spcPts val="0"/>
              </a:spcAft>
              <a:buSzPts val="1600"/>
              <a:buChar char="■"/>
              <a:defRPr sz="1600"/>
            </a:lvl6pPr>
            <a:lvl7pPr marL="3200400" lvl="6" indent="-330200" rtl="0">
              <a:spcBef>
                <a:spcPts val="0"/>
              </a:spcBef>
              <a:spcAft>
                <a:spcPts val="0"/>
              </a:spcAft>
              <a:buSzPts val="1600"/>
              <a:buChar char="●"/>
              <a:defRPr sz="1600"/>
            </a:lvl7pPr>
            <a:lvl8pPr marL="3657600" lvl="7" indent="-330200" rtl="0">
              <a:spcBef>
                <a:spcPts val="0"/>
              </a:spcBef>
              <a:spcAft>
                <a:spcPts val="0"/>
              </a:spcAft>
              <a:buSzPts val="1600"/>
              <a:buChar char="○"/>
              <a:defRPr sz="1600"/>
            </a:lvl8pPr>
            <a:lvl9pPr marL="4114800" lvl="8" indent="-330200" rtl="0">
              <a:spcBef>
                <a:spcPts val="0"/>
              </a:spcBef>
              <a:spcAft>
                <a:spcPts val="0"/>
              </a:spcAft>
              <a:buSzPts val="1600"/>
              <a:buChar char="■"/>
              <a:defRPr sz="1600"/>
            </a:lvl9pPr>
          </a:lstStyle>
          <a:p>
            <a:endParaRPr/>
          </a:p>
        </p:txBody>
      </p:sp>
      <p:sp>
        <p:nvSpPr>
          <p:cNvPr id="37" name="Google Shape;37;p7"/>
          <p:cNvSpPr txBox="1">
            <a:spLocks noGrp="1"/>
          </p:cNvSpPr>
          <p:nvPr>
            <p:ph type="sldNum" idx="12"/>
          </p:nvPr>
        </p:nvSpPr>
        <p:spPr>
          <a:xfrm>
            <a:off x="4297650" y="4419838"/>
            <a:ext cx="548700" cy="393600"/>
          </a:xfrm>
          <a:prstGeom prst="rect">
            <a:avLst/>
          </a:prstGeom>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8"/>
        <p:cNvGrpSpPr/>
        <p:nvPr/>
      </p:nvGrpSpPr>
      <p:grpSpPr>
        <a:xfrm>
          <a:off x="0" y="0"/>
          <a:ext cx="0" cy="0"/>
          <a:chOff x="0" y="0"/>
          <a:chExt cx="0" cy="0"/>
        </a:xfrm>
      </p:grpSpPr>
      <p:sp>
        <p:nvSpPr>
          <p:cNvPr id="39" name="Google Shape;39;p8"/>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lvl1pPr lvl="0">
              <a:spcBef>
                <a:spcPts val="0"/>
              </a:spcBef>
              <a:spcAft>
                <a:spcPts val="0"/>
              </a:spcAft>
              <a:buSzPts val="1600"/>
              <a:buNone/>
              <a:defRPr>
                <a:highlight>
                  <a:srgbClr val="F3F3F3"/>
                </a:highlight>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40" name="Google Shape;40;p8"/>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lvl1pPr lvl="0" rtl="0">
              <a:buNone/>
              <a:defRPr sz="1400" b="1">
                <a:solidFill>
                  <a:srgbClr val="434343"/>
                </a:solidFill>
              </a:defRPr>
            </a:lvl1pPr>
            <a:lvl2pPr lvl="1" rtl="0">
              <a:buNone/>
              <a:defRPr sz="1400" b="1">
                <a:solidFill>
                  <a:srgbClr val="434343"/>
                </a:solidFill>
              </a:defRPr>
            </a:lvl2pPr>
            <a:lvl3pPr lvl="2" rtl="0">
              <a:buNone/>
              <a:defRPr sz="1400" b="1">
                <a:solidFill>
                  <a:srgbClr val="434343"/>
                </a:solidFill>
              </a:defRPr>
            </a:lvl3pPr>
            <a:lvl4pPr lvl="3" rtl="0">
              <a:buNone/>
              <a:defRPr sz="1400" b="1">
                <a:solidFill>
                  <a:srgbClr val="434343"/>
                </a:solidFill>
              </a:defRPr>
            </a:lvl4pPr>
            <a:lvl5pPr lvl="4" rtl="0">
              <a:buNone/>
              <a:defRPr sz="1400" b="1">
                <a:solidFill>
                  <a:srgbClr val="434343"/>
                </a:solidFill>
              </a:defRPr>
            </a:lvl5pPr>
            <a:lvl6pPr lvl="5" rtl="0">
              <a:buNone/>
              <a:defRPr sz="1400" b="1">
                <a:solidFill>
                  <a:srgbClr val="434343"/>
                </a:solidFill>
              </a:defRPr>
            </a:lvl6pPr>
            <a:lvl7pPr lvl="6" rtl="0">
              <a:buNone/>
              <a:defRPr sz="1400" b="1">
                <a:solidFill>
                  <a:srgbClr val="434343"/>
                </a:solidFill>
              </a:defRPr>
            </a:lvl7pPr>
            <a:lvl8pPr lvl="7" rtl="0">
              <a:buNone/>
              <a:defRPr sz="1400" b="1">
                <a:solidFill>
                  <a:srgbClr val="434343"/>
                </a:solidFill>
              </a:defRPr>
            </a:lvl8pPr>
            <a:lvl9pPr lvl="8" rtl="0">
              <a:buNone/>
              <a:defRPr sz="1400" b="1">
                <a:solidFill>
                  <a:srgbClr val="434343"/>
                </a:solidFill>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9"/>
          <p:cNvSpPr txBox="1">
            <a:spLocks noGrp="1"/>
          </p:cNvSpPr>
          <p:nvPr>
            <p:ph type="body" idx="1"/>
          </p:nvPr>
        </p:nvSpPr>
        <p:spPr>
          <a:xfrm>
            <a:off x="457200" y="4177709"/>
            <a:ext cx="8229600" cy="519600"/>
          </a:xfrm>
          <a:prstGeom prst="rect">
            <a:avLst/>
          </a:prstGeom>
        </p:spPr>
        <p:txBody>
          <a:bodyPr spcFirstLastPara="1" wrap="square" lIns="91425" tIns="91425" rIns="91425" bIns="91425" anchor="t" anchorCtr="0">
            <a:noAutofit/>
          </a:bodyPr>
          <a:lstStyle>
            <a:lvl1pPr marL="457200" lvl="0" indent="-228600" algn="ctr">
              <a:spcBef>
                <a:spcPts val="360"/>
              </a:spcBef>
              <a:spcAft>
                <a:spcPts val="0"/>
              </a:spcAft>
              <a:buClr>
                <a:srgbClr val="999999"/>
              </a:buClr>
              <a:buSzPts val="1200"/>
              <a:buNone/>
              <a:defRPr sz="1200">
                <a:solidFill>
                  <a:srgbClr val="999999"/>
                </a:solidFill>
              </a:defRPr>
            </a:lvl1pPr>
          </a:lstStyle>
          <a:p>
            <a:endParaRPr/>
          </a:p>
        </p:txBody>
      </p:sp>
      <p:sp>
        <p:nvSpPr>
          <p:cNvPr id="43" name="Google Shape;43;p9"/>
          <p:cNvSpPr txBox="1">
            <a:spLocks noGrp="1"/>
          </p:cNvSpPr>
          <p:nvPr>
            <p:ph type="sldNum" idx="12"/>
          </p:nvPr>
        </p:nvSpPr>
        <p:spPr>
          <a:xfrm>
            <a:off x="4297650" y="4419838"/>
            <a:ext cx="548700" cy="393600"/>
          </a:xfrm>
          <a:prstGeom prst="rect">
            <a:avLst/>
          </a:prstGeom>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white" type="blank">
  <p:cSld name="BLANK">
    <p:spTree>
      <p:nvGrpSpPr>
        <p:cNvPr id="1" name="Shape 44"/>
        <p:cNvGrpSpPr/>
        <p:nvPr/>
      </p:nvGrpSpPr>
      <p:grpSpPr>
        <a:xfrm>
          <a:off x="0" y="0"/>
          <a:ext cx="0" cy="0"/>
          <a:chOff x="0" y="0"/>
          <a:chExt cx="0" cy="0"/>
        </a:xfrm>
      </p:grpSpPr>
      <p:sp>
        <p:nvSpPr>
          <p:cNvPr id="45" name="Google Shape;45;p10"/>
          <p:cNvSpPr txBox="1">
            <a:spLocks noGrp="1"/>
          </p:cNvSpPr>
          <p:nvPr>
            <p:ph type="sldNum" idx="12"/>
          </p:nvPr>
        </p:nvSpPr>
        <p:spPr>
          <a:xfrm>
            <a:off x="4297650" y="4419838"/>
            <a:ext cx="548700" cy="393600"/>
          </a:xfrm>
          <a:prstGeom prst="rect">
            <a:avLst/>
          </a:prstGeom>
        </p:spPr>
        <p:txBody>
          <a:bodyPr spcFirstLastPara="1" wrap="square" lIns="91425" tIns="91425" rIns="91425" bIns="91425" anchor="b"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ct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p:nvPr/>
        </p:nvSpPr>
        <p:spPr>
          <a:xfrm>
            <a:off x="222625" y="226575"/>
            <a:ext cx="8698800" cy="4690200"/>
          </a:xfrm>
          <a:prstGeom prst="rect">
            <a:avLst/>
          </a:prstGeom>
          <a:noFill/>
          <a:ln w="28575" cap="flat" cmpd="sng">
            <a:solidFill>
              <a:srgbClr val="D9D9D9"/>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7;p1"/>
          <p:cNvSpPr/>
          <p:nvPr/>
        </p:nvSpPr>
        <p:spPr>
          <a:xfrm>
            <a:off x="288000" y="288125"/>
            <a:ext cx="8567700" cy="4567200"/>
          </a:xfrm>
          <a:prstGeom prst="rect">
            <a:avLst/>
          </a:prstGeom>
          <a:noFill/>
          <a:ln w="9525" cap="flat" cmpd="sng">
            <a:solidFill>
              <a:srgbClr val="D9D9D9"/>
            </a:solidFill>
            <a:prstDash val="solid"/>
            <a:miter lim="8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8;p1"/>
          <p:cNvSpPr txBox="1">
            <a:spLocks noGrp="1"/>
          </p:cNvSpPr>
          <p:nvPr>
            <p:ph type="title"/>
          </p:nvPr>
        </p:nvSpPr>
        <p:spPr>
          <a:xfrm>
            <a:off x="388955" y="338306"/>
            <a:ext cx="8366100" cy="7626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Clr>
                <a:schemeClr val="dk1"/>
              </a:buClr>
              <a:buSzPts val="1600"/>
              <a:buFont typeface="Playfair Display"/>
              <a:buNone/>
              <a:defRPr sz="1600">
                <a:solidFill>
                  <a:schemeClr val="dk1"/>
                </a:solidFill>
                <a:latin typeface="Playfair Display"/>
                <a:ea typeface="Playfair Display"/>
                <a:cs typeface="Playfair Display"/>
                <a:sym typeface="Playfair Display"/>
              </a:defRPr>
            </a:lvl1pPr>
            <a:lvl2pPr lvl="1" algn="ctr">
              <a:spcBef>
                <a:spcPts val="0"/>
              </a:spcBef>
              <a:spcAft>
                <a:spcPts val="0"/>
              </a:spcAft>
              <a:buClr>
                <a:schemeClr val="dk1"/>
              </a:buClr>
              <a:buSzPts val="1600"/>
              <a:buFont typeface="Playfair Display"/>
              <a:buNone/>
              <a:defRPr sz="1600">
                <a:solidFill>
                  <a:schemeClr val="dk1"/>
                </a:solidFill>
                <a:latin typeface="Playfair Display"/>
                <a:ea typeface="Playfair Display"/>
                <a:cs typeface="Playfair Display"/>
                <a:sym typeface="Playfair Display"/>
              </a:defRPr>
            </a:lvl2pPr>
            <a:lvl3pPr lvl="2" algn="ctr">
              <a:spcBef>
                <a:spcPts val="0"/>
              </a:spcBef>
              <a:spcAft>
                <a:spcPts val="0"/>
              </a:spcAft>
              <a:buClr>
                <a:schemeClr val="dk1"/>
              </a:buClr>
              <a:buSzPts val="1600"/>
              <a:buFont typeface="Playfair Display"/>
              <a:buNone/>
              <a:defRPr sz="1600">
                <a:solidFill>
                  <a:schemeClr val="dk1"/>
                </a:solidFill>
                <a:latin typeface="Playfair Display"/>
                <a:ea typeface="Playfair Display"/>
                <a:cs typeface="Playfair Display"/>
                <a:sym typeface="Playfair Display"/>
              </a:defRPr>
            </a:lvl3pPr>
            <a:lvl4pPr lvl="3" algn="ctr">
              <a:spcBef>
                <a:spcPts val="0"/>
              </a:spcBef>
              <a:spcAft>
                <a:spcPts val="0"/>
              </a:spcAft>
              <a:buClr>
                <a:schemeClr val="dk1"/>
              </a:buClr>
              <a:buSzPts val="1600"/>
              <a:buFont typeface="Playfair Display"/>
              <a:buNone/>
              <a:defRPr sz="1600">
                <a:solidFill>
                  <a:schemeClr val="dk1"/>
                </a:solidFill>
                <a:latin typeface="Playfair Display"/>
                <a:ea typeface="Playfair Display"/>
                <a:cs typeface="Playfair Display"/>
                <a:sym typeface="Playfair Display"/>
              </a:defRPr>
            </a:lvl4pPr>
            <a:lvl5pPr lvl="4" algn="ctr">
              <a:spcBef>
                <a:spcPts val="0"/>
              </a:spcBef>
              <a:spcAft>
                <a:spcPts val="0"/>
              </a:spcAft>
              <a:buClr>
                <a:schemeClr val="dk1"/>
              </a:buClr>
              <a:buSzPts val="1600"/>
              <a:buFont typeface="Playfair Display"/>
              <a:buNone/>
              <a:defRPr sz="1600">
                <a:solidFill>
                  <a:schemeClr val="dk1"/>
                </a:solidFill>
                <a:latin typeface="Playfair Display"/>
                <a:ea typeface="Playfair Display"/>
                <a:cs typeface="Playfair Display"/>
                <a:sym typeface="Playfair Display"/>
              </a:defRPr>
            </a:lvl5pPr>
            <a:lvl6pPr lvl="5" algn="ctr">
              <a:spcBef>
                <a:spcPts val="0"/>
              </a:spcBef>
              <a:spcAft>
                <a:spcPts val="0"/>
              </a:spcAft>
              <a:buClr>
                <a:schemeClr val="dk1"/>
              </a:buClr>
              <a:buSzPts val="1600"/>
              <a:buFont typeface="Playfair Display"/>
              <a:buNone/>
              <a:defRPr sz="1600">
                <a:solidFill>
                  <a:schemeClr val="dk1"/>
                </a:solidFill>
                <a:latin typeface="Playfair Display"/>
                <a:ea typeface="Playfair Display"/>
                <a:cs typeface="Playfair Display"/>
                <a:sym typeface="Playfair Display"/>
              </a:defRPr>
            </a:lvl6pPr>
            <a:lvl7pPr lvl="6" algn="ctr">
              <a:spcBef>
                <a:spcPts val="0"/>
              </a:spcBef>
              <a:spcAft>
                <a:spcPts val="0"/>
              </a:spcAft>
              <a:buClr>
                <a:schemeClr val="dk1"/>
              </a:buClr>
              <a:buSzPts val="1600"/>
              <a:buFont typeface="Playfair Display"/>
              <a:buNone/>
              <a:defRPr sz="1600">
                <a:solidFill>
                  <a:schemeClr val="dk1"/>
                </a:solidFill>
                <a:latin typeface="Playfair Display"/>
                <a:ea typeface="Playfair Display"/>
                <a:cs typeface="Playfair Display"/>
                <a:sym typeface="Playfair Display"/>
              </a:defRPr>
            </a:lvl7pPr>
            <a:lvl8pPr lvl="7" algn="ctr">
              <a:spcBef>
                <a:spcPts val="0"/>
              </a:spcBef>
              <a:spcAft>
                <a:spcPts val="0"/>
              </a:spcAft>
              <a:buClr>
                <a:schemeClr val="dk1"/>
              </a:buClr>
              <a:buSzPts val="1600"/>
              <a:buFont typeface="Playfair Display"/>
              <a:buNone/>
              <a:defRPr sz="1600">
                <a:solidFill>
                  <a:schemeClr val="dk1"/>
                </a:solidFill>
                <a:latin typeface="Playfair Display"/>
                <a:ea typeface="Playfair Display"/>
                <a:cs typeface="Playfair Display"/>
                <a:sym typeface="Playfair Display"/>
              </a:defRPr>
            </a:lvl8pPr>
            <a:lvl9pPr lvl="8" algn="ctr">
              <a:spcBef>
                <a:spcPts val="0"/>
              </a:spcBef>
              <a:spcAft>
                <a:spcPts val="0"/>
              </a:spcAft>
              <a:buClr>
                <a:schemeClr val="dk1"/>
              </a:buClr>
              <a:buSzPts val="1600"/>
              <a:buFont typeface="Playfair Display"/>
              <a:buNone/>
              <a:defRPr sz="1600">
                <a:solidFill>
                  <a:schemeClr val="dk1"/>
                </a:solidFill>
                <a:latin typeface="Playfair Display"/>
                <a:ea typeface="Playfair Display"/>
                <a:cs typeface="Playfair Display"/>
                <a:sym typeface="Playfair Display"/>
              </a:defRPr>
            </a:lvl9pPr>
          </a:lstStyle>
          <a:p>
            <a:endParaRPr/>
          </a:p>
        </p:txBody>
      </p:sp>
      <p:sp>
        <p:nvSpPr>
          <p:cNvPr id="9" name="Google Shape;9;p1"/>
          <p:cNvSpPr txBox="1">
            <a:spLocks noGrp="1"/>
          </p:cNvSpPr>
          <p:nvPr>
            <p:ph type="body" idx="1"/>
          </p:nvPr>
        </p:nvSpPr>
        <p:spPr>
          <a:xfrm>
            <a:off x="1251600" y="1272975"/>
            <a:ext cx="6640800" cy="3067500"/>
          </a:xfrm>
          <a:prstGeom prst="rect">
            <a:avLst/>
          </a:prstGeom>
          <a:noFill/>
          <a:ln>
            <a:noFill/>
          </a:ln>
        </p:spPr>
        <p:txBody>
          <a:bodyPr spcFirstLastPara="1" wrap="square" lIns="91425" tIns="91425" rIns="91425" bIns="91425" anchor="t" anchorCtr="0">
            <a:noAutofit/>
          </a:bodyPr>
          <a:lstStyle>
            <a:lvl1pPr marL="457200" lvl="0" indent="-355600">
              <a:spcBef>
                <a:spcPts val="600"/>
              </a:spcBef>
              <a:spcAft>
                <a:spcPts val="0"/>
              </a:spcAft>
              <a:buClr>
                <a:schemeClr val="dk1"/>
              </a:buClr>
              <a:buSzPts val="2000"/>
              <a:buFont typeface="PT Serif"/>
              <a:buChar char="▣"/>
              <a:defRPr sz="2000">
                <a:solidFill>
                  <a:schemeClr val="dk1"/>
                </a:solidFill>
                <a:latin typeface="PT Serif"/>
                <a:ea typeface="PT Serif"/>
                <a:cs typeface="PT Serif"/>
                <a:sym typeface="PT Serif"/>
              </a:defRPr>
            </a:lvl1pPr>
            <a:lvl2pPr marL="914400" lvl="1" indent="-355600">
              <a:spcBef>
                <a:spcPts val="0"/>
              </a:spcBef>
              <a:spcAft>
                <a:spcPts val="0"/>
              </a:spcAft>
              <a:buClr>
                <a:schemeClr val="dk1"/>
              </a:buClr>
              <a:buSzPts val="2000"/>
              <a:buFont typeface="PT Serif"/>
              <a:buChar char="○"/>
              <a:defRPr sz="2000">
                <a:solidFill>
                  <a:schemeClr val="dk1"/>
                </a:solidFill>
                <a:latin typeface="PT Serif"/>
                <a:ea typeface="PT Serif"/>
                <a:cs typeface="PT Serif"/>
                <a:sym typeface="PT Serif"/>
              </a:defRPr>
            </a:lvl2pPr>
            <a:lvl3pPr marL="1371600" lvl="2" indent="-355600">
              <a:spcBef>
                <a:spcPts val="0"/>
              </a:spcBef>
              <a:spcAft>
                <a:spcPts val="0"/>
              </a:spcAft>
              <a:buClr>
                <a:schemeClr val="dk1"/>
              </a:buClr>
              <a:buSzPts val="2000"/>
              <a:buFont typeface="PT Serif"/>
              <a:buChar char="■"/>
              <a:defRPr sz="2000">
                <a:solidFill>
                  <a:schemeClr val="dk1"/>
                </a:solidFill>
                <a:latin typeface="PT Serif"/>
                <a:ea typeface="PT Serif"/>
                <a:cs typeface="PT Serif"/>
                <a:sym typeface="PT Serif"/>
              </a:defRPr>
            </a:lvl3pPr>
            <a:lvl4pPr marL="1828800" lvl="3" indent="-355600">
              <a:spcBef>
                <a:spcPts val="0"/>
              </a:spcBef>
              <a:spcAft>
                <a:spcPts val="0"/>
              </a:spcAft>
              <a:buClr>
                <a:schemeClr val="dk1"/>
              </a:buClr>
              <a:buSzPts val="2000"/>
              <a:buFont typeface="PT Serif"/>
              <a:buChar char="●"/>
              <a:defRPr sz="2000">
                <a:solidFill>
                  <a:schemeClr val="dk1"/>
                </a:solidFill>
                <a:latin typeface="PT Serif"/>
                <a:ea typeface="PT Serif"/>
                <a:cs typeface="PT Serif"/>
                <a:sym typeface="PT Serif"/>
              </a:defRPr>
            </a:lvl4pPr>
            <a:lvl5pPr marL="2286000" lvl="4" indent="-355600">
              <a:spcBef>
                <a:spcPts val="0"/>
              </a:spcBef>
              <a:spcAft>
                <a:spcPts val="0"/>
              </a:spcAft>
              <a:buClr>
                <a:schemeClr val="dk1"/>
              </a:buClr>
              <a:buSzPts val="2000"/>
              <a:buFont typeface="PT Serif"/>
              <a:buChar char="○"/>
              <a:defRPr sz="2000">
                <a:solidFill>
                  <a:schemeClr val="dk1"/>
                </a:solidFill>
                <a:latin typeface="PT Serif"/>
                <a:ea typeface="PT Serif"/>
                <a:cs typeface="PT Serif"/>
                <a:sym typeface="PT Serif"/>
              </a:defRPr>
            </a:lvl5pPr>
            <a:lvl6pPr marL="2743200" lvl="5" indent="-355600">
              <a:spcBef>
                <a:spcPts val="0"/>
              </a:spcBef>
              <a:spcAft>
                <a:spcPts val="0"/>
              </a:spcAft>
              <a:buClr>
                <a:schemeClr val="dk1"/>
              </a:buClr>
              <a:buSzPts val="2000"/>
              <a:buFont typeface="PT Serif"/>
              <a:buChar char="■"/>
              <a:defRPr sz="2000">
                <a:solidFill>
                  <a:schemeClr val="dk1"/>
                </a:solidFill>
                <a:latin typeface="PT Serif"/>
                <a:ea typeface="PT Serif"/>
                <a:cs typeface="PT Serif"/>
                <a:sym typeface="PT Serif"/>
              </a:defRPr>
            </a:lvl6pPr>
            <a:lvl7pPr marL="3200400" lvl="6" indent="-355600">
              <a:spcBef>
                <a:spcPts val="0"/>
              </a:spcBef>
              <a:spcAft>
                <a:spcPts val="0"/>
              </a:spcAft>
              <a:buClr>
                <a:schemeClr val="dk1"/>
              </a:buClr>
              <a:buSzPts val="2000"/>
              <a:buFont typeface="PT Serif"/>
              <a:buChar char="●"/>
              <a:defRPr sz="2000">
                <a:solidFill>
                  <a:schemeClr val="dk1"/>
                </a:solidFill>
                <a:latin typeface="PT Serif"/>
                <a:ea typeface="PT Serif"/>
                <a:cs typeface="PT Serif"/>
                <a:sym typeface="PT Serif"/>
              </a:defRPr>
            </a:lvl7pPr>
            <a:lvl8pPr marL="3657600" lvl="7" indent="-355600">
              <a:spcBef>
                <a:spcPts val="0"/>
              </a:spcBef>
              <a:spcAft>
                <a:spcPts val="0"/>
              </a:spcAft>
              <a:buClr>
                <a:schemeClr val="dk1"/>
              </a:buClr>
              <a:buSzPts val="2000"/>
              <a:buFont typeface="PT Serif"/>
              <a:buChar char="○"/>
              <a:defRPr sz="2000">
                <a:solidFill>
                  <a:schemeClr val="dk1"/>
                </a:solidFill>
                <a:latin typeface="PT Serif"/>
                <a:ea typeface="PT Serif"/>
                <a:cs typeface="PT Serif"/>
                <a:sym typeface="PT Serif"/>
              </a:defRPr>
            </a:lvl8pPr>
            <a:lvl9pPr marL="4114800" lvl="8" indent="-355600">
              <a:spcBef>
                <a:spcPts val="0"/>
              </a:spcBef>
              <a:spcAft>
                <a:spcPts val="0"/>
              </a:spcAft>
              <a:buClr>
                <a:schemeClr val="dk1"/>
              </a:buClr>
              <a:buSzPts val="2000"/>
              <a:buFont typeface="PT Serif"/>
              <a:buChar char="■"/>
              <a:defRPr sz="2000">
                <a:solidFill>
                  <a:schemeClr val="dk1"/>
                </a:solidFill>
                <a:latin typeface="PT Serif"/>
                <a:ea typeface="PT Serif"/>
                <a:cs typeface="PT Serif"/>
                <a:sym typeface="PT Serif"/>
              </a:defRPr>
            </a:lvl9pPr>
          </a:lstStyle>
          <a:p>
            <a:endParaRPr/>
          </a:p>
        </p:txBody>
      </p:sp>
      <p:sp>
        <p:nvSpPr>
          <p:cNvPr id="10" name="Google Shape;10;p1"/>
          <p:cNvSpPr txBox="1">
            <a:spLocks noGrp="1"/>
          </p:cNvSpPr>
          <p:nvPr>
            <p:ph type="sldNum" idx="12"/>
          </p:nvPr>
        </p:nvSpPr>
        <p:spPr>
          <a:xfrm>
            <a:off x="4297650" y="4419838"/>
            <a:ext cx="548700" cy="393600"/>
          </a:xfrm>
          <a:prstGeom prst="rect">
            <a:avLst/>
          </a:prstGeom>
          <a:noFill/>
          <a:ln>
            <a:noFill/>
          </a:ln>
        </p:spPr>
        <p:txBody>
          <a:bodyPr spcFirstLastPara="1" wrap="square" lIns="91425" tIns="91425" rIns="91425" bIns="91425" anchor="b" anchorCtr="0">
            <a:noAutofit/>
          </a:bodyPr>
          <a:lstStyle>
            <a:lvl1pPr lvl="0" algn="ctr">
              <a:buNone/>
              <a:defRPr sz="1100">
                <a:solidFill>
                  <a:schemeClr val="accent3"/>
                </a:solidFill>
                <a:latin typeface="PT Serif"/>
                <a:ea typeface="PT Serif"/>
                <a:cs typeface="PT Serif"/>
                <a:sym typeface="PT Serif"/>
              </a:defRPr>
            </a:lvl1pPr>
            <a:lvl2pPr lvl="1" algn="ctr">
              <a:buNone/>
              <a:defRPr sz="1100">
                <a:solidFill>
                  <a:schemeClr val="accent3"/>
                </a:solidFill>
                <a:latin typeface="PT Serif"/>
                <a:ea typeface="PT Serif"/>
                <a:cs typeface="PT Serif"/>
                <a:sym typeface="PT Serif"/>
              </a:defRPr>
            </a:lvl2pPr>
            <a:lvl3pPr lvl="2" algn="ctr">
              <a:buNone/>
              <a:defRPr sz="1100">
                <a:solidFill>
                  <a:schemeClr val="accent3"/>
                </a:solidFill>
                <a:latin typeface="PT Serif"/>
                <a:ea typeface="PT Serif"/>
                <a:cs typeface="PT Serif"/>
                <a:sym typeface="PT Serif"/>
              </a:defRPr>
            </a:lvl3pPr>
            <a:lvl4pPr lvl="3" algn="ctr">
              <a:buNone/>
              <a:defRPr sz="1100">
                <a:solidFill>
                  <a:schemeClr val="accent3"/>
                </a:solidFill>
                <a:latin typeface="PT Serif"/>
                <a:ea typeface="PT Serif"/>
                <a:cs typeface="PT Serif"/>
                <a:sym typeface="PT Serif"/>
              </a:defRPr>
            </a:lvl4pPr>
            <a:lvl5pPr lvl="4" algn="ctr">
              <a:buNone/>
              <a:defRPr sz="1100">
                <a:solidFill>
                  <a:schemeClr val="accent3"/>
                </a:solidFill>
                <a:latin typeface="PT Serif"/>
                <a:ea typeface="PT Serif"/>
                <a:cs typeface="PT Serif"/>
                <a:sym typeface="PT Serif"/>
              </a:defRPr>
            </a:lvl5pPr>
            <a:lvl6pPr lvl="5" algn="ctr">
              <a:buNone/>
              <a:defRPr sz="1100">
                <a:solidFill>
                  <a:schemeClr val="accent3"/>
                </a:solidFill>
                <a:latin typeface="PT Serif"/>
                <a:ea typeface="PT Serif"/>
                <a:cs typeface="PT Serif"/>
                <a:sym typeface="PT Serif"/>
              </a:defRPr>
            </a:lvl6pPr>
            <a:lvl7pPr lvl="6" algn="ctr">
              <a:buNone/>
              <a:defRPr sz="1100">
                <a:solidFill>
                  <a:schemeClr val="accent3"/>
                </a:solidFill>
                <a:latin typeface="PT Serif"/>
                <a:ea typeface="PT Serif"/>
                <a:cs typeface="PT Serif"/>
                <a:sym typeface="PT Serif"/>
              </a:defRPr>
            </a:lvl7pPr>
            <a:lvl8pPr lvl="7" algn="ctr">
              <a:buNone/>
              <a:defRPr sz="1100">
                <a:solidFill>
                  <a:schemeClr val="accent3"/>
                </a:solidFill>
                <a:latin typeface="PT Serif"/>
                <a:ea typeface="PT Serif"/>
                <a:cs typeface="PT Serif"/>
                <a:sym typeface="PT Serif"/>
              </a:defRPr>
            </a:lvl8pPr>
            <a:lvl9pPr lvl="8" algn="ctr">
              <a:buNone/>
              <a:defRPr sz="1100">
                <a:solidFill>
                  <a:schemeClr val="accent3"/>
                </a:solidFill>
                <a:latin typeface="PT Serif"/>
                <a:ea typeface="PT Serif"/>
                <a:cs typeface="PT Serif"/>
                <a:sym typeface="PT Serif"/>
              </a:defRPr>
            </a:lvl9pPr>
          </a:lstStyle>
          <a:p>
            <a:pPr marL="0" lvl="0" indent="0" algn="ct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13.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3.png"/><Relationship Id="rId7"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1.png"/><Relationship Id="rId7"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image" Target="../media/image28.png"/><Relationship Id="rId4"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31.png"/><Relationship Id="rId7"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35.png"/><Relationship Id="rId5" Type="http://schemas.openxmlformats.org/officeDocument/2006/relationships/image" Target="../media/image28.png"/><Relationship Id="rId10" Type="http://schemas.openxmlformats.org/officeDocument/2006/relationships/image" Target="../media/image25.png"/><Relationship Id="rId4" Type="http://schemas.openxmlformats.org/officeDocument/2006/relationships/image" Target="../media/image33.png"/><Relationship Id="rId9"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9.pn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8.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image" Target="../media/image38.png"/><Relationship Id="rId5" Type="http://schemas.openxmlformats.org/officeDocument/2006/relationships/image" Target="../media/image42.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43.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49.jpg"/></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45.png"/><Relationship Id="rId4" Type="http://schemas.openxmlformats.org/officeDocument/2006/relationships/image" Target="../media/image53.png"/></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45.png"/><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45.png"/><Relationship Id="rId4" Type="http://schemas.openxmlformats.org/officeDocument/2006/relationships/image" Target="../media/image53.png"/></Relationships>
</file>

<file path=ppt/slides/_rels/slide2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image" Target="../media/image54.png"/><Relationship Id="rId5" Type="http://schemas.openxmlformats.org/officeDocument/2006/relationships/image" Target="../media/image45.png"/><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52.png"/><Relationship Id="rId5" Type="http://schemas.openxmlformats.org/officeDocument/2006/relationships/image" Target="../media/image54.png"/><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55.pn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35.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0.png"/><Relationship Id="rId2" Type="http://schemas.openxmlformats.org/officeDocument/2006/relationships/notesSlide" Target="../notesSlides/notesSlide35.xml"/><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6.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0.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7.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0.png"/><Relationship Id="rId2" Type="http://schemas.openxmlformats.org/officeDocument/2006/relationships/notesSlide" Target="../notesSlides/notesSlide37.xml"/><Relationship Id="rId1" Type="http://schemas.openxmlformats.org/officeDocument/2006/relationships/slideLayout" Target="../slideLayouts/slideLayout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8.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0.png"/><Relationship Id="rId7" Type="http://schemas.openxmlformats.org/officeDocument/2006/relationships/image" Target="../media/image65.png"/><Relationship Id="rId2" Type="http://schemas.openxmlformats.org/officeDocument/2006/relationships/notesSlide" Target="../notesSlides/notesSlide38.xml"/><Relationship Id="rId1" Type="http://schemas.openxmlformats.org/officeDocument/2006/relationships/slideLayout" Target="../slideLayouts/slideLayout4.xml"/><Relationship Id="rId6" Type="http://schemas.openxmlformats.org/officeDocument/2006/relationships/image" Target="../media/image64.png"/><Relationship Id="rId11" Type="http://schemas.openxmlformats.org/officeDocument/2006/relationships/image" Target="../media/image61.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png"/><Relationship Id="rId9" Type="http://schemas.openxmlformats.org/officeDocument/2006/relationships/image" Target="../media/image67.png"/></Relationships>
</file>

<file path=ppt/slides/_rels/slide39.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59.png"/><Relationship Id="rId4" Type="http://schemas.openxmlformats.org/officeDocument/2006/relationships/image" Target="../media/image70.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3.xml"/><Relationship Id="rId1" Type="http://schemas.openxmlformats.org/officeDocument/2006/relationships/slideLayout" Target="../slideLayouts/slideLayout4.xml"/><Relationship Id="rId4" Type="http://schemas.openxmlformats.org/officeDocument/2006/relationships/image" Target="../media/image74.png"/></Relationships>
</file>

<file path=ppt/slides/_rels/slide4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7.xml"/><Relationship Id="rId1" Type="http://schemas.openxmlformats.org/officeDocument/2006/relationships/slideLayout" Target="../slideLayouts/slideLayout4.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4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12.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9.png"/><Relationship Id="rId11" Type="http://schemas.openxmlformats.org/officeDocument/2006/relationships/image" Target="../media/image10.png"/><Relationship Id="rId5" Type="http://schemas.openxmlformats.org/officeDocument/2006/relationships/image" Target="../media/image18.png"/><Relationship Id="rId10" Type="http://schemas.openxmlformats.org/officeDocument/2006/relationships/image" Target="../media/image9.png"/><Relationship Id="rId4" Type="http://schemas.openxmlformats.org/officeDocument/2006/relationships/image" Target="../media/image17.png"/><Relationship Id="rId9" Type="http://schemas.openxmlformats.org/officeDocument/2006/relationships/image" Target="../media/image22.png"/><Relationship Id="rId1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12"/>
          <p:cNvSpPr txBox="1">
            <a:spLocks noGrp="1"/>
          </p:cNvSpPr>
          <p:nvPr>
            <p:ph type="ctrTitle"/>
          </p:nvPr>
        </p:nvSpPr>
        <p:spPr>
          <a:xfrm>
            <a:off x="916125" y="1394575"/>
            <a:ext cx="7333200" cy="1159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b="1"/>
              <a:t>Towards Total Recall in Industrial Anomaly Detection</a:t>
            </a:r>
            <a:endParaRPr b="1"/>
          </a:p>
        </p:txBody>
      </p:sp>
      <p:sp>
        <p:nvSpPr>
          <p:cNvPr id="53" name="Google Shape;53;p12"/>
          <p:cNvSpPr txBox="1"/>
          <p:nvPr/>
        </p:nvSpPr>
        <p:spPr>
          <a:xfrm>
            <a:off x="1247150" y="2858125"/>
            <a:ext cx="7065900" cy="1847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sz="1800">
                <a:solidFill>
                  <a:schemeClr val="lt1"/>
                </a:solidFill>
                <a:latin typeface="PT Serif"/>
                <a:ea typeface="PT Serif"/>
                <a:cs typeface="PT Serif"/>
                <a:sym typeface="PT Serif"/>
              </a:rPr>
              <a:t>Karsten Roth,  Latha Pemula, Joaquin Zepeda, </a:t>
            </a:r>
            <a:endParaRPr sz="1800">
              <a:solidFill>
                <a:schemeClr val="lt1"/>
              </a:solidFill>
              <a:latin typeface="PT Serif"/>
              <a:ea typeface="PT Serif"/>
              <a:cs typeface="PT Serif"/>
              <a:sym typeface="PT Serif"/>
            </a:endParaRPr>
          </a:p>
          <a:p>
            <a:pPr marL="0" lvl="0" indent="0" algn="ctr" rtl="0">
              <a:spcBef>
                <a:spcPts val="0"/>
              </a:spcBef>
              <a:spcAft>
                <a:spcPts val="0"/>
              </a:spcAft>
              <a:buNone/>
            </a:pPr>
            <a:r>
              <a:rPr lang="en" sz="1800">
                <a:solidFill>
                  <a:schemeClr val="lt1"/>
                </a:solidFill>
                <a:latin typeface="PT Serif"/>
                <a:ea typeface="PT Serif"/>
                <a:cs typeface="PT Serif"/>
                <a:sym typeface="PT Serif"/>
              </a:rPr>
              <a:t>Bernhard Scholkopf , Thomas Brox, Peter Gehler</a:t>
            </a:r>
            <a:endParaRPr sz="1800">
              <a:solidFill>
                <a:schemeClr val="lt1"/>
              </a:solidFill>
              <a:latin typeface="PT Serif"/>
              <a:ea typeface="PT Serif"/>
              <a:cs typeface="PT Serif"/>
              <a:sym typeface="PT Serif"/>
            </a:endParaRPr>
          </a:p>
          <a:p>
            <a:pPr marL="0" lvl="0" indent="0" algn="ctr" rtl="0">
              <a:spcBef>
                <a:spcPts val="0"/>
              </a:spcBef>
              <a:spcAft>
                <a:spcPts val="0"/>
              </a:spcAft>
              <a:buNone/>
            </a:pPr>
            <a:endParaRPr sz="1800">
              <a:solidFill>
                <a:schemeClr val="lt1"/>
              </a:solidFill>
              <a:latin typeface="PT Serif"/>
              <a:ea typeface="PT Serif"/>
              <a:cs typeface="PT Serif"/>
              <a:sym typeface="PT Serif"/>
            </a:endParaRPr>
          </a:p>
          <a:p>
            <a:pPr marL="0" lvl="0" indent="0" algn="ctr" rtl="0">
              <a:spcBef>
                <a:spcPts val="0"/>
              </a:spcBef>
              <a:spcAft>
                <a:spcPts val="0"/>
              </a:spcAft>
              <a:buNone/>
            </a:pPr>
            <a:r>
              <a:rPr lang="en" sz="1800">
                <a:solidFill>
                  <a:schemeClr val="lt1"/>
                </a:solidFill>
                <a:latin typeface="PT Serif"/>
                <a:ea typeface="PT Serif"/>
                <a:cs typeface="PT Serif"/>
                <a:sym typeface="PT Serif"/>
              </a:rPr>
              <a:t>University of Tubingen, Amazon AWS</a:t>
            </a:r>
            <a:endParaRPr sz="1800">
              <a:solidFill>
                <a:schemeClr val="lt1"/>
              </a:solidFill>
              <a:latin typeface="PT Serif"/>
              <a:ea typeface="PT Serif"/>
              <a:cs typeface="PT Serif"/>
              <a:sym typeface="PT Serif"/>
            </a:endParaRPr>
          </a:p>
          <a:p>
            <a:pPr marL="0" lvl="0" indent="0" algn="ctr" rtl="0">
              <a:spcBef>
                <a:spcPts val="0"/>
              </a:spcBef>
              <a:spcAft>
                <a:spcPts val="0"/>
              </a:spcAft>
              <a:buNone/>
            </a:pPr>
            <a:r>
              <a:rPr lang="en" sz="1800">
                <a:solidFill>
                  <a:schemeClr val="lt1"/>
                </a:solidFill>
                <a:latin typeface="PT Serif"/>
                <a:ea typeface="PT Serif"/>
                <a:cs typeface="PT Serif"/>
                <a:sym typeface="PT Serif"/>
              </a:rPr>
              <a:t> </a:t>
            </a:r>
            <a:endParaRPr sz="1800">
              <a:solidFill>
                <a:schemeClr val="lt1"/>
              </a:solidFill>
              <a:latin typeface="PT Serif"/>
              <a:ea typeface="PT Serif"/>
              <a:cs typeface="PT Serif"/>
              <a:sym typeface="PT Serif"/>
            </a:endParaRPr>
          </a:p>
          <a:p>
            <a:pPr marL="0" lvl="0" indent="0" algn="ctr" rtl="0">
              <a:spcBef>
                <a:spcPts val="0"/>
              </a:spcBef>
              <a:spcAft>
                <a:spcPts val="0"/>
              </a:spcAft>
              <a:buNone/>
            </a:pPr>
            <a:r>
              <a:rPr lang="en" sz="1800">
                <a:solidFill>
                  <a:schemeClr val="lt1"/>
                </a:solidFill>
                <a:latin typeface="PT Serif"/>
                <a:ea typeface="PT Serif"/>
                <a:cs typeface="PT Serif"/>
                <a:sym typeface="PT Serif"/>
              </a:rPr>
              <a:t>CVPR 2022</a:t>
            </a:r>
            <a:endParaRPr sz="1800">
              <a:solidFill>
                <a:schemeClr val="lt1"/>
              </a:solidFill>
              <a:latin typeface="PT Serif"/>
              <a:ea typeface="PT Serif"/>
              <a:cs typeface="PT Serif"/>
              <a:sym typeface="PT Serif"/>
            </a:endParaRPr>
          </a:p>
        </p:txBody>
      </p:sp>
      <p:sp>
        <p:nvSpPr>
          <p:cNvPr id="54" name="Google Shape;54;p12"/>
          <p:cNvSpPr txBox="1"/>
          <p:nvPr/>
        </p:nvSpPr>
        <p:spPr>
          <a:xfrm>
            <a:off x="7291300" y="4172800"/>
            <a:ext cx="1632900" cy="6465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sz="1200">
                <a:solidFill>
                  <a:schemeClr val="lt1"/>
                </a:solidFill>
                <a:latin typeface="PT Serif"/>
                <a:ea typeface="PT Serif"/>
                <a:cs typeface="PT Serif"/>
                <a:sym typeface="PT Serif"/>
              </a:rPr>
              <a:t>Report: Yu-Chen Lai</a:t>
            </a:r>
            <a:endParaRPr sz="1200">
              <a:solidFill>
                <a:schemeClr val="lt1"/>
              </a:solidFill>
              <a:latin typeface="PT Serif"/>
              <a:ea typeface="PT Serif"/>
              <a:cs typeface="PT Serif"/>
              <a:sym typeface="PT Serif"/>
            </a:endParaRPr>
          </a:p>
          <a:p>
            <a:pPr marL="0" lvl="0" indent="0" algn="l" rtl="0">
              <a:lnSpc>
                <a:spcPct val="150000"/>
              </a:lnSpc>
              <a:spcBef>
                <a:spcPts val="0"/>
              </a:spcBef>
              <a:spcAft>
                <a:spcPts val="0"/>
              </a:spcAft>
              <a:buNone/>
            </a:pPr>
            <a:r>
              <a:rPr lang="en" sz="1200">
                <a:solidFill>
                  <a:schemeClr val="lt1"/>
                </a:solidFill>
                <a:latin typeface="PT Serif"/>
                <a:ea typeface="PT Serif"/>
                <a:cs typeface="PT Serif"/>
                <a:sym typeface="PT Serif"/>
              </a:rPr>
              <a:t>Data: 2022.10.28</a:t>
            </a:r>
            <a:endParaRPr>
              <a:solidFill>
                <a:schemeClr val="lt1"/>
              </a:solidFill>
              <a:latin typeface="PT Serif"/>
              <a:ea typeface="PT Serif"/>
              <a:cs typeface="PT Serif"/>
              <a:sym typeface="PT Serif"/>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21"/>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sp>
        <p:nvSpPr>
          <p:cNvPr id="231" name="Google Shape;231;p21"/>
          <p:cNvSpPr txBox="1">
            <a:spLocks noGrp="1"/>
          </p:cNvSpPr>
          <p:nvPr>
            <p:ph type="body" idx="1"/>
          </p:nvPr>
        </p:nvSpPr>
        <p:spPr>
          <a:xfrm>
            <a:off x="388950" y="1038000"/>
            <a:ext cx="8051400" cy="25950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rgbClr val="1D1D1B"/>
              </a:buClr>
              <a:buSzPts val="1800"/>
              <a:buChar char="●"/>
            </a:pPr>
            <a:r>
              <a:rPr lang="en" sz="1800">
                <a:solidFill>
                  <a:srgbClr val="1D1D1B"/>
                </a:solidFill>
              </a:rPr>
              <a:t>Embedding choices</a:t>
            </a:r>
            <a:endParaRPr sz="1800">
              <a:solidFill>
                <a:srgbClr val="1D1D1B"/>
              </a:solidFill>
            </a:endParaRPr>
          </a:p>
          <a:p>
            <a:pPr marL="914400" lvl="1" indent="-317500" algn="l" rtl="0">
              <a:lnSpc>
                <a:spcPct val="115000"/>
              </a:lnSpc>
              <a:spcBef>
                <a:spcPts val="0"/>
              </a:spcBef>
              <a:spcAft>
                <a:spcPts val="0"/>
              </a:spcAft>
              <a:buClr>
                <a:srgbClr val="000000"/>
              </a:buClr>
              <a:buSzPts val="1400"/>
              <a:buAutoNum type="arabicPeriod"/>
            </a:pPr>
            <a:r>
              <a:rPr lang="en" sz="1400">
                <a:solidFill>
                  <a:schemeClr val="hlink"/>
                </a:solidFill>
              </a:rPr>
              <a:t>First level</a:t>
            </a:r>
            <a:endParaRPr sz="1400">
              <a:solidFill>
                <a:schemeClr val="hlink"/>
              </a:solidFill>
            </a:endParaRPr>
          </a:p>
          <a:p>
            <a:pPr marL="914400" lvl="1" indent="-317500" algn="l" rtl="0">
              <a:lnSpc>
                <a:spcPct val="115000"/>
              </a:lnSpc>
              <a:spcBef>
                <a:spcPts val="0"/>
              </a:spcBef>
              <a:spcAft>
                <a:spcPts val="0"/>
              </a:spcAft>
              <a:buClr>
                <a:srgbClr val="000000"/>
              </a:buClr>
              <a:buSzPts val="1400"/>
              <a:buAutoNum type="arabicPeriod"/>
            </a:pPr>
            <a:r>
              <a:rPr lang="en" sz="1400">
                <a:solidFill>
                  <a:schemeClr val="hlink"/>
                </a:solidFill>
              </a:rPr>
              <a:t>Middle level</a:t>
            </a:r>
            <a:endParaRPr sz="1400">
              <a:solidFill>
                <a:schemeClr val="hlink"/>
              </a:solidFill>
            </a:endParaRPr>
          </a:p>
          <a:p>
            <a:pPr marL="914400" lvl="1" indent="-317500" algn="l" rtl="0">
              <a:lnSpc>
                <a:spcPct val="115000"/>
              </a:lnSpc>
              <a:spcBef>
                <a:spcPts val="0"/>
              </a:spcBef>
              <a:spcAft>
                <a:spcPts val="0"/>
              </a:spcAft>
              <a:buClr>
                <a:srgbClr val="000000"/>
              </a:buClr>
              <a:buSzPts val="1400"/>
              <a:buAutoNum type="arabicPeriod"/>
            </a:pPr>
            <a:r>
              <a:rPr lang="en" sz="1400">
                <a:solidFill>
                  <a:srgbClr val="1D1D1B"/>
                </a:solidFill>
              </a:rPr>
              <a:t>Last level embedding [10, </a:t>
            </a:r>
            <a:r>
              <a:rPr lang="en" sz="1400" b="1">
                <a:solidFill>
                  <a:schemeClr val="hlink"/>
                </a:solidFill>
              </a:rPr>
              <a:t>SPADE</a:t>
            </a:r>
            <a:r>
              <a:rPr lang="en" sz="1400">
                <a:solidFill>
                  <a:srgbClr val="1D1D1B"/>
                </a:solidFill>
              </a:rPr>
              <a:t>]</a:t>
            </a:r>
            <a:endParaRPr sz="1400">
              <a:solidFill>
                <a:srgbClr val="1D1D1B"/>
              </a:solidFill>
            </a:endParaRPr>
          </a:p>
          <a:p>
            <a:pPr marL="457200" lvl="0" indent="-342900" algn="l" rtl="0">
              <a:lnSpc>
                <a:spcPct val="115000"/>
              </a:lnSpc>
              <a:spcBef>
                <a:spcPts val="0"/>
              </a:spcBef>
              <a:spcAft>
                <a:spcPts val="0"/>
              </a:spcAft>
              <a:buClr>
                <a:srgbClr val="1D1D1B"/>
              </a:buClr>
              <a:buSzPts val="1800"/>
              <a:buChar char="●"/>
            </a:pPr>
            <a:r>
              <a:rPr lang="en" sz="1800">
                <a:solidFill>
                  <a:srgbClr val="1D1D1B"/>
                </a:solidFill>
              </a:rPr>
              <a:t>Drawback of  </a:t>
            </a:r>
            <a:r>
              <a:rPr lang="en" sz="1800" b="1">
                <a:solidFill>
                  <a:srgbClr val="E06666"/>
                </a:solidFill>
              </a:rPr>
              <a:t>First level</a:t>
            </a:r>
            <a:endParaRPr sz="1800">
              <a:solidFill>
                <a:srgbClr val="1D1D1B"/>
              </a:solidFill>
            </a:endParaRPr>
          </a:p>
          <a:p>
            <a:pPr marL="914400" lvl="1" indent="-317500" algn="l" rtl="0">
              <a:lnSpc>
                <a:spcPct val="115000"/>
              </a:lnSpc>
              <a:spcBef>
                <a:spcPts val="0"/>
              </a:spcBef>
              <a:spcAft>
                <a:spcPts val="0"/>
              </a:spcAft>
              <a:buClr>
                <a:schemeClr val="hlink"/>
              </a:buClr>
              <a:buSzPts val="1400"/>
              <a:buChar char="○"/>
            </a:pPr>
            <a:r>
              <a:rPr lang="en" sz="1400">
                <a:solidFill>
                  <a:schemeClr val="hlink"/>
                </a:solidFill>
              </a:rPr>
              <a:t>Too </a:t>
            </a:r>
            <a:r>
              <a:rPr lang="en" sz="1400" b="1">
                <a:solidFill>
                  <a:schemeClr val="hlink"/>
                </a:solidFill>
              </a:rPr>
              <a:t>generic</a:t>
            </a:r>
            <a:endParaRPr sz="1400" b="1">
              <a:solidFill>
                <a:schemeClr val="hlink"/>
              </a:solidFill>
            </a:endParaRPr>
          </a:p>
          <a:p>
            <a:pPr marL="457200" lvl="0" indent="-342900" algn="l" rtl="0">
              <a:lnSpc>
                <a:spcPct val="115000"/>
              </a:lnSpc>
              <a:spcBef>
                <a:spcPts val="0"/>
              </a:spcBef>
              <a:spcAft>
                <a:spcPts val="0"/>
              </a:spcAft>
              <a:buClr>
                <a:schemeClr val="hlink"/>
              </a:buClr>
              <a:buSzPts val="1800"/>
              <a:buChar char="●"/>
            </a:pPr>
            <a:r>
              <a:rPr lang="en" sz="1800">
                <a:solidFill>
                  <a:schemeClr val="hlink"/>
                </a:solidFill>
              </a:rPr>
              <a:t>Drawbacks of  </a:t>
            </a:r>
            <a:r>
              <a:rPr lang="en" sz="1800" b="1">
                <a:solidFill>
                  <a:srgbClr val="E06666"/>
                </a:solidFill>
              </a:rPr>
              <a:t>Last level</a:t>
            </a:r>
            <a:endParaRPr sz="1800" b="1">
              <a:solidFill>
                <a:srgbClr val="1D1D1B"/>
              </a:solidFill>
            </a:endParaRPr>
          </a:p>
          <a:p>
            <a:pPr marL="914400" lvl="1" indent="-317500" algn="l" rtl="0">
              <a:lnSpc>
                <a:spcPct val="115000"/>
              </a:lnSpc>
              <a:spcBef>
                <a:spcPts val="0"/>
              </a:spcBef>
              <a:spcAft>
                <a:spcPts val="0"/>
              </a:spcAft>
              <a:buClr>
                <a:srgbClr val="1D1D1B"/>
              </a:buClr>
              <a:buSzPts val="1400"/>
              <a:buChar char="○"/>
            </a:pPr>
            <a:r>
              <a:rPr lang="en" sz="1400">
                <a:solidFill>
                  <a:srgbClr val="1D1D1B"/>
                </a:solidFill>
              </a:rPr>
              <a:t>Too heavily </a:t>
            </a:r>
            <a:r>
              <a:rPr lang="en" sz="1400" b="1">
                <a:solidFill>
                  <a:srgbClr val="1D1D1B"/>
                </a:solidFill>
              </a:rPr>
              <a:t>biased towards ImageNet</a:t>
            </a:r>
            <a:r>
              <a:rPr lang="en" sz="1400">
                <a:solidFill>
                  <a:srgbClr val="1D1D1B"/>
                </a:solidFill>
              </a:rPr>
              <a:t> classification.</a:t>
            </a:r>
            <a:endParaRPr sz="1400">
              <a:solidFill>
                <a:srgbClr val="1D1D1B"/>
              </a:solidFill>
            </a:endParaRPr>
          </a:p>
          <a:p>
            <a:pPr marL="914400" lvl="1" indent="-317500" algn="l" rtl="0">
              <a:lnSpc>
                <a:spcPct val="115000"/>
              </a:lnSpc>
              <a:spcBef>
                <a:spcPts val="0"/>
              </a:spcBef>
              <a:spcAft>
                <a:spcPts val="0"/>
              </a:spcAft>
              <a:buClr>
                <a:srgbClr val="1D1D1B"/>
              </a:buClr>
              <a:buSzPts val="1400"/>
              <a:buChar char="○"/>
            </a:pPr>
            <a:r>
              <a:rPr lang="en" sz="1400">
                <a:solidFill>
                  <a:srgbClr val="1D1D1B"/>
                </a:solidFill>
              </a:rPr>
              <a:t>Only little overlap with the industrial anomaly detection. </a:t>
            </a:r>
            <a:endParaRPr sz="1400">
              <a:solidFill>
                <a:srgbClr val="1D1D1B"/>
              </a:solidFill>
            </a:endParaRPr>
          </a:p>
        </p:txBody>
      </p:sp>
      <p:cxnSp>
        <p:nvCxnSpPr>
          <p:cNvPr id="232" name="Google Shape;232;p21"/>
          <p:cNvCxnSpPr/>
          <p:nvPr/>
        </p:nvCxnSpPr>
        <p:spPr>
          <a:xfrm rot="-5400000" flipH="1">
            <a:off x="3863875" y="1803075"/>
            <a:ext cx="512100" cy="69900"/>
          </a:xfrm>
          <a:prstGeom prst="bentConnector3">
            <a:avLst>
              <a:gd name="adj1" fmla="val 0"/>
            </a:avLst>
          </a:prstGeom>
          <a:noFill/>
          <a:ln w="9525" cap="flat" cmpd="sng">
            <a:solidFill>
              <a:schemeClr val="dk2"/>
            </a:solidFill>
            <a:prstDash val="solid"/>
            <a:round/>
            <a:headEnd type="none" w="med" len="med"/>
            <a:tailEnd type="none" w="med" len="med"/>
          </a:ln>
        </p:spPr>
      </p:cxnSp>
      <p:cxnSp>
        <p:nvCxnSpPr>
          <p:cNvPr id="233" name="Google Shape;233;p21"/>
          <p:cNvCxnSpPr/>
          <p:nvPr/>
        </p:nvCxnSpPr>
        <p:spPr>
          <a:xfrm rot="5400000">
            <a:off x="3864129" y="1806508"/>
            <a:ext cx="511200" cy="62700"/>
          </a:xfrm>
          <a:prstGeom prst="bentConnector3">
            <a:avLst>
              <a:gd name="adj1" fmla="val 99657"/>
            </a:avLst>
          </a:prstGeom>
          <a:noFill/>
          <a:ln w="9525" cap="flat" cmpd="sng">
            <a:solidFill>
              <a:schemeClr val="dk2"/>
            </a:solidFill>
            <a:prstDash val="solid"/>
            <a:round/>
            <a:headEnd type="none" w="med" len="med"/>
            <a:tailEnd type="none" w="med" len="med"/>
          </a:ln>
        </p:spPr>
      </p:cxnSp>
      <p:cxnSp>
        <p:nvCxnSpPr>
          <p:cNvPr id="234" name="Google Shape;234;p21"/>
          <p:cNvCxnSpPr/>
          <p:nvPr/>
        </p:nvCxnSpPr>
        <p:spPr>
          <a:xfrm>
            <a:off x="4154579" y="1837080"/>
            <a:ext cx="159600" cy="1500"/>
          </a:xfrm>
          <a:prstGeom prst="straightConnector1">
            <a:avLst/>
          </a:prstGeom>
          <a:noFill/>
          <a:ln w="9525" cap="flat" cmpd="sng">
            <a:solidFill>
              <a:schemeClr val="dk2"/>
            </a:solidFill>
            <a:prstDash val="solid"/>
            <a:round/>
            <a:headEnd type="none" w="med" len="med"/>
            <a:tailEnd type="none" w="med" len="med"/>
          </a:ln>
        </p:spPr>
      </p:cxnSp>
      <p:sp>
        <p:nvSpPr>
          <p:cNvPr id="235" name="Google Shape;235;p21"/>
          <p:cNvSpPr txBox="1"/>
          <p:nvPr/>
        </p:nvSpPr>
        <p:spPr>
          <a:xfrm>
            <a:off x="4287771" y="1629813"/>
            <a:ext cx="11034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[14, PaDim]</a:t>
            </a:r>
            <a:endParaRPr>
              <a:latin typeface="PT Serif"/>
              <a:ea typeface="PT Serif"/>
              <a:cs typeface="PT Serif"/>
              <a:sym typeface="PT Serif"/>
            </a:endParaRPr>
          </a:p>
        </p:txBody>
      </p:sp>
      <p:pic>
        <p:nvPicPr>
          <p:cNvPr id="236" name="Google Shape;236;p21"/>
          <p:cNvPicPr preferRelativeResize="0"/>
          <p:nvPr/>
        </p:nvPicPr>
        <p:blipFill>
          <a:blip r:embed="rId3">
            <a:alphaModFix/>
          </a:blip>
          <a:stretch>
            <a:fillRect/>
          </a:stretch>
        </p:blipFill>
        <p:spPr>
          <a:xfrm>
            <a:off x="5460525" y="839975"/>
            <a:ext cx="3510976" cy="1996100"/>
          </a:xfrm>
          <a:prstGeom prst="rect">
            <a:avLst/>
          </a:prstGeom>
          <a:noFill/>
          <a:ln>
            <a:noFill/>
          </a:ln>
        </p:spPr>
      </p:pic>
      <p:sp>
        <p:nvSpPr>
          <p:cNvPr id="237" name="Google Shape;237;p21"/>
          <p:cNvSpPr txBox="1"/>
          <p:nvPr/>
        </p:nvSpPr>
        <p:spPr>
          <a:xfrm>
            <a:off x="736350" y="4001650"/>
            <a:ext cx="76713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100">
                <a:solidFill>
                  <a:schemeClr val="dk1"/>
                </a:solidFill>
                <a:latin typeface="PT Serif"/>
                <a:ea typeface="PT Serif"/>
                <a:cs typeface="PT Serif"/>
                <a:sym typeface="PT Serif"/>
              </a:rPr>
              <a:t>[10] </a:t>
            </a:r>
            <a:r>
              <a:rPr lang="en" sz="1100" i="1">
                <a:solidFill>
                  <a:schemeClr val="dk1"/>
                </a:solidFill>
                <a:latin typeface="PT Serif"/>
                <a:ea typeface="PT Serif"/>
                <a:cs typeface="PT Serif"/>
                <a:sym typeface="PT Serif"/>
              </a:rPr>
              <a:t>Niv Cohen, and Yedid Hoshen. "Sub-image anomaly detection with deep pyramid correspondences." arXiv preprint arXiv:2005.02357 (2020).</a:t>
            </a:r>
            <a:endParaRPr sz="11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r>
              <a:rPr lang="en" sz="1100">
                <a:solidFill>
                  <a:schemeClr val="dk1"/>
                </a:solidFill>
                <a:latin typeface="PT Serif"/>
                <a:ea typeface="PT Serif"/>
                <a:cs typeface="PT Serif"/>
                <a:sym typeface="PT Serif"/>
              </a:rPr>
              <a:t>[14]</a:t>
            </a:r>
            <a:r>
              <a:rPr lang="en" sz="1100" i="1">
                <a:solidFill>
                  <a:schemeClr val="dk1"/>
                </a:solidFill>
                <a:latin typeface="PT Serif"/>
                <a:ea typeface="PT Serif"/>
                <a:cs typeface="PT Serif"/>
                <a:sym typeface="PT Serif"/>
              </a:rPr>
              <a:t> Thomas Defard, et al. "Padim: a patch distribution modeling framework for anomaly detection and localization." International Conference on Pattern Recognition International Workshops and Challenges. Springer, Cham, 2021.</a:t>
            </a:r>
            <a:endParaRPr sz="11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r>
              <a:rPr lang="en" sz="1100" i="1">
                <a:solidFill>
                  <a:schemeClr val="dk1"/>
                </a:solidFill>
                <a:latin typeface="PT Serif"/>
                <a:ea typeface="PT Serif"/>
                <a:cs typeface="PT Serif"/>
                <a:sym typeface="PT Serif"/>
              </a:rPr>
              <a:t>Matthew D. Zeiler, and Rob Fergus. "Visualizing and understanding convolutional networks." European conference on computer vision. Springer, Cham, 2014.</a:t>
            </a:r>
            <a:endParaRPr sz="11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latin typeface="PT Serif"/>
              <a:ea typeface="PT Serif"/>
              <a:cs typeface="PT Serif"/>
              <a:sym typeface="PT Serif"/>
            </a:endParaRPr>
          </a:p>
          <a:p>
            <a:pPr marL="0" lvl="0" indent="0" algn="l" rtl="0">
              <a:spcBef>
                <a:spcPts val="0"/>
              </a:spcBef>
              <a:spcAft>
                <a:spcPts val="0"/>
              </a:spcAft>
              <a:buNone/>
            </a:pPr>
            <a:endParaRPr sz="1200" i="1">
              <a:latin typeface="PT Serif"/>
              <a:ea typeface="PT Serif"/>
              <a:cs typeface="PT Serif"/>
              <a:sym typeface="PT Serif"/>
            </a:endParaRPr>
          </a:p>
        </p:txBody>
      </p:sp>
      <p:sp>
        <p:nvSpPr>
          <p:cNvPr id="238" name="Google Shape;238;p21"/>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22"/>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sp>
        <p:nvSpPr>
          <p:cNvPr id="244" name="Google Shape;244;p22"/>
          <p:cNvSpPr txBox="1">
            <a:spLocks noGrp="1"/>
          </p:cNvSpPr>
          <p:nvPr>
            <p:ph type="body" idx="1"/>
          </p:nvPr>
        </p:nvSpPr>
        <p:spPr>
          <a:xfrm>
            <a:off x="388950" y="1038000"/>
            <a:ext cx="8051400" cy="10989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a:t>Assume the feature map</a:t>
            </a:r>
            <a:endParaRPr sz="1800"/>
          </a:p>
          <a:p>
            <a:pPr marL="457200" lvl="0" indent="-342900" algn="l" rtl="0">
              <a:lnSpc>
                <a:spcPct val="115000"/>
              </a:lnSpc>
              <a:spcBef>
                <a:spcPts val="0"/>
              </a:spcBef>
              <a:spcAft>
                <a:spcPts val="0"/>
              </a:spcAft>
              <a:buSzPts val="1800"/>
              <a:buChar char="●"/>
            </a:pPr>
            <a:r>
              <a:rPr lang="en" sz="1800"/>
              <a:t>Feature at position            : </a:t>
            </a:r>
            <a:endParaRPr sz="1800"/>
          </a:p>
          <a:p>
            <a:pPr marL="457200" lvl="0" indent="-342900" algn="l" rtl="0">
              <a:lnSpc>
                <a:spcPct val="115000"/>
              </a:lnSpc>
              <a:spcBef>
                <a:spcPts val="0"/>
              </a:spcBef>
              <a:spcAft>
                <a:spcPts val="0"/>
              </a:spcAft>
              <a:buSzPts val="1800"/>
              <a:buChar char="●"/>
            </a:pPr>
            <a:r>
              <a:rPr lang="en" sz="1800"/>
              <a:t>, where                               and                     </a:t>
            </a:r>
            <a:endParaRPr sz="1800"/>
          </a:p>
        </p:txBody>
      </p:sp>
      <p:pic>
        <p:nvPicPr>
          <p:cNvPr id="245" name="Google Shape;245;p22"/>
          <p:cNvPicPr preferRelativeResize="0"/>
          <p:nvPr/>
        </p:nvPicPr>
        <p:blipFill>
          <a:blip r:embed="rId3">
            <a:alphaModFix/>
          </a:blip>
          <a:stretch>
            <a:fillRect/>
          </a:stretch>
        </p:blipFill>
        <p:spPr>
          <a:xfrm>
            <a:off x="3490775" y="1104925"/>
            <a:ext cx="1955950" cy="346575"/>
          </a:xfrm>
          <a:prstGeom prst="rect">
            <a:avLst/>
          </a:prstGeom>
          <a:noFill/>
          <a:ln>
            <a:noFill/>
          </a:ln>
        </p:spPr>
      </p:pic>
      <p:pic>
        <p:nvPicPr>
          <p:cNvPr id="246" name="Google Shape;246;p22"/>
          <p:cNvPicPr preferRelativeResize="0"/>
          <p:nvPr/>
        </p:nvPicPr>
        <p:blipFill>
          <a:blip r:embed="rId4">
            <a:alphaModFix/>
          </a:blip>
          <a:stretch>
            <a:fillRect/>
          </a:stretch>
        </p:blipFill>
        <p:spPr>
          <a:xfrm>
            <a:off x="3743200" y="1404975"/>
            <a:ext cx="3729590" cy="346575"/>
          </a:xfrm>
          <a:prstGeom prst="rect">
            <a:avLst/>
          </a:prstGeom>
          <a:noFill/>
          <a:ln>
            <a:noFill/>
          </a:ln>
        </p:spPr>
      </p:pic>
      <p:sp>
        <p:nvSpPr>
          <p:cNvPr id="247" name="Google Shape;247;p22"/>
          <p:cNvSpPr/>
          <p:nvPr/>
        </p:nvSpPr>
        <p:spPr>
          <a:xfrm>
            <a:off x="5590213" y="2973475"/>
            <a:ext cx="1072800" cy="1052700"/>
          </a:xfrm>
          <a:prstGeom prst="cube">
            <a:avLst>
              <a:gd name="adj" fmla="val 12305"/>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8" name="Google Shape;248;p22"/>
          <p:cNvPicPr preferRelativeResize="0"/>
          <p:nvPr/>
        </p:nvPicPr>
        <p:blipFill>
          <a:blip r:embed="rId5">
            <a:alphaModFix/>
          </a:blip>
          <a:stretch>
            <a:fillRect/>
          </a:stretch>
        </p:blipFill>
        <p:spPr>
          <a:xfrm>
            <a:off x="2274488" y="2638602"/>
            <a:ext cx="1929001" cy="1929001"/>
          </a:xfrm>
          <a:prstGeom prst="rect">
            <a:avLst/>
          </a:prstGeom>
          <a:noFill/>
          <a:ln w="9525" cap="flat" cmpd="sng">
            <a:solidFill>
              <a:schemeClr val="lt1"/>
            </a:solidFill>
            <a:prstDash val="solid"/>
            <a:round/>
            <a:headEnd type="none" w="sm" len="sm"/>
            <a:tailEnd type="none" w="sm" len="sm"/>
          </a:ln>
        </p:spPr>
      </p:pic>
      <p:sp>
        <p:nvSpPr>
          <p:cNvPr id="249" name="Google Shape;249;p22"/>
          <p:cNvSpPr/>
          <p:nvPr/>
        </p:nvSpPr>
        <p:spPr>
          <a:xfrm>
            <a:off x="5881588" y="3336525"/>
            <a:ext cx="140100" cy="146400"/>
          </a:xfrm>
          <a:prstGeom prst="rect">
            <a:avLst/>
          </a:prstGeom>
          <a:solidFill>
            <a:srgbClr val="EA9999"/>
          </a:solid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2"/>
          <p:cNvSpPr/>
          <p:nvPr/>
        </p:nvSpPr>
        <p:spPr>
          <a:xfrm>
            <a:off x="2574863" y="2912475"/>
            <a:ext cx="706500" cy="671100"/>
          </a:xfrm>
          <a:prstGeom prst="rect">
            <a:avLst/>
          </a:prstGeom>
          <a:noFill/>
          <a:ln w="38100"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51" name="Google Shape;251;p22"/>
          <p:cNvCxnSpPr>
            <a:stCxn id="249" idx="0"/>
          </p:cNvCxnSpPr>
          <p:nvPr/>
        </p:nvCxnSpPr>
        <p:spPr>
          <a:xfrm rot="10800000">
            <a:off x="3173338" y="2918925"/>
            <a:ext cx="2778300" cy="417600"/>
          </a:xfrm>
          <a:prstGeom prst="straightConnector1">
            <a:avLst/>
          </a:prstGeom>
          <a:noFill/>
          <a:ln w="28575" cap="flat" cmpd="sng">
            <a:solidFill>
              <a:srgbClr val="EA9999"/>
            </a:solidFill>
            <a:prstDash val="solid"/>
            <a:round/>
            <a:headEnd type="none" w="med" len="med"/>
            <a:tailEnd type="none" w="med" len="med"/>
          </a:ln>
        </p:spPr>
      </p:cxnSp>
      <p:cxnSp>
        <p:nvCxnSpPr>
          <p:cNvPr id="252" name="Google Shape;252;p22"/>
          <p:cNvCxnSpPr>
            <a:stCxn id="249" idx="2"/>
          </p:cNvCxnSpPr>
          <p:nvPr/>
        </p:nvCxnSpPr>
        <p:spPr>
          <a:xfrm flipH="1">
            <a:off x="3179638" y="3482925"/>
            <a:ext cx="2772000" cy="91500"/>
          </a:xfrm>
          <a:prstGeom prst="straightConnector1">
            <a:avLst/>
          </a:prstGeom>
          <a:noFill/>
          <a:ln w="28575" cap="flat" cmpd="sng">
            <a:solidFill>
              <a:srgbClr val="EA9999"/>
            </a:solidFill>
            <a:prstDash val="solid"/>
            <a:round/>
            <a:headEnd type="none" w="med" len="med"/>
            <a:tailEnd type="none" w="med" len="med"/>
          </a:ln>
        </p:spPr>
      </p:cxnSp>
      <p:sp>
        <p:nvSpPr>
          <p:cNvPr id="253" name="Google Shape;253;p22"/>
          <p:cNvSpPr/>
          <p:nvPr/>
        </p:nvSpPr>
        <p:spPr>
          <a:xfrm>
            <a:off x="4400063" y="3564225"/>
            <a:ext cx="896100" cy="227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200"/>
              <a:t>layer 1 ~ j</a:t>
            </a:r>
            <a:endParaRPr sz="1200"/>
          </a:p>
        </p:txBody>
      </p:sp>
      <p:cxnSp>
        <p:nvCxnSpPr>
          <p:cNvPr id="254" name="Google Shape;254;p22"/>
          <p:cNvCxnSpPr/>
          <p:nvPr/>
        </p:nvCxnSpPr>
        <p:spPr>
          <a:xfrm>
            <a:off x="4203499" y="3676573"/>
            <a:ext cx="196500" cy="3000"/>
          </a:xfrm>
          <a:prstGeom prst="straightConnector1">
            <a:avLst/>
          </a:prstGeom>
          <a:noFill/>
          <a:ln w="9525" cap="flat" cmpd="sng">
            <a:solidFill>
              <a:schemeClr val="dk2"/>
            </a:solidFill>
            <a:prstDash val="solid"/>
            <a:round/>
            <a:headEnd type="none" w="med" len="med"/>
            <a:tailEnd type="triangle" w="med" len="med"/>
          </a:ln>
        </p:spPr>
      </p:cxnSp>
      <p:cxnSp>
        <p:nvCxnSpPr>
          <p:cNvPr id="255" name="Google Shape;255;p22"/>
          <p:cNvCxnSpPr/>
          <p:nvPr/>
        </p:nvCxnSpPr>
        <p:spPr>
          <a:xfrm>
            <a:off x="5296248" y="3676573"/>
            <a:ext cx="196500" cy="3000"/>
          </a:xfrm>
          <a:prstGeom prst="straightConnector1">
            <a:avLst/>
          </a:prstGeom>
          <a:noFill/>
          <a:ln w="9525" cap="flat" cmpd="sng">
            <a:solidFill>
              <a:schemeClr val="dk2"/>
            </a:solidFill>
            <a:prstDash val="solid"/>
            <a:round/>
            <a:headEnd type="none" w="med" len="med"/>
            <a:tailEnd type="triangle" w="med" len="med"/>
          </a:ln>
        </p:spPr>
      </p:cxnSp>
      <p:pic>
        <p:nvPicPr>
          <p:cNvPr id="256" name="Google Shape;256;p22"/>
          <p:cNvPicPr preferRelativeResize="0"/>
          <p:nvPr/>
        </p:nvPicPr>
        <p:blipFill>
          <a:blip r:embed="rId6">
            <a:alphaModFix/>
          </a:blip>
          <a:stretch>
            <a:fillRect/>
          </a:stretch>
        </p:blipFill>
        <p:spPr>
          <a:xfrm>
            <a:off x="1739050" y="1785300"/>
            <a:ext cx="1596878" cy="265238"/>
          </a:xfrm>
          <a:prstGeom prst="rect">
            <a:avLst/>
          </a:prstGeom>
          <a:noFill/>
          <a:ln>
            <a:noFill/>
          </a:ln>
        </p:spPr>
      </p:pic>
      <p:pic>
        <p:nvPicPr>
          <p:cNvPr id="257" name="Google Shape;257;p22"/>
          <p:cNvPicPr preferRelativeResize="0"/>
          <p:nvPr/>
        </p:nvPicPr>
        <p:blipFill>
          <a:blip r:embed="rId7">
            <a:alphaModFix/>
          </a:blip>
          <a:stretch>
            <a:fillRect/>
          </a:stretch>
        </p:blipFill>
        <p:spPr>
          <a:xfrm>
            <a:off x="3868325" y="1788516"/>
            <a:ext cx="1696335" cy="265225"/>
          </a:xfrm>
          <a:prstGeom prst="rect">
            <a:avLst/>
          </a:prstGeom>
          <a:noFill/>
          <a:ln>
            <a:noFill/>
          </a:ln>
        </p:spPr>
      </p:pic>
      <p:sp>
        <p:nvSpPr>
          <p:cNvPr id="258" name="Google Shape;258;p22"/>
          <p:cNvSpPr/>
          <p:nvPr/>
        </p:nvSpPr>
        <p:spPr>
          <a:xfrm>
            <a:off x="540550" y="1963900"/>
            <a:ext cx="196500" cy="265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2"/>
          <p:cNvSpPr txBox="1"/>
          <p:nvPr/>
        </p:nvSpPr>
        <p:spPr>
          <a:xfrm>
            <a:off x="5700238" y="3392975"/>
            <a:ext cx="630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(h, w)</a:t>
            </a:r>
            <a:endParaRPr sz="1200">
              <a:latin typeface="PT Serif"/>
              <a:ea typeface="PT Serif"/>
              <a:cs typeface="PT Serif"/>
              <a:sym typeface="PT Serif"/>
            </a:endParaRPr>
          </a:p>
        </p:txBody>
      </p:sp>
      <p:sp>
        <p:nvSpPr>
          <p:cNvPr id="260" name="Google Shape;260;p22"/>
          <p:cNvSpPr txBox="1"/>
          <p:nvPr/>
        </p:nvSpPr>
        <p:spPr>
          <a:xfrm>
            <a:off x="5523466" y="4013500"/>
            <a:ext cx="10728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PT Serif"/>
                <a:ea typeface="PT Serif"/>
                <a:cs typeface="PT Serif"/>
                <a:sym typeface="PT Serif"/>
              </a:rPr>
              <a:t>Feature map</a:t>
            </a:r>
            <a:endParaRPr sz="1200">
              <a:latin typeface="PT Serif"/>
              <a:ea typeface="PT Serif"/>
              <a:cs typeface="PT Serif"/>
              <a:sym typeface="PT Serif"/>
            </a:endParaRPr>
          </a:p>
        </p:txBody>
      </p:sp>
      <p:sp>
        <p:nvSpPr>
          <p:cNvPr id="261" name="Google Shape;261;p22"/>
          <p:cNvSpPr txBox="1"/>
          <p:nvPr/>
        </p:nvSpPr>
        <p:spPr>
          <a:xfrm>
            <a:off x="2651766" y="4567600"/>
            <a:ext cx="10728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PT Serif"/>
                <a:ea typeface="PT Serif"/>
                <a:cs typeface="PT Serif"/>
                <a:sym typeface="PT Serif"/>
              </a:rPr>
              <a:t>Image</a:t>
            </a:r>
            <a:endParaRPr sz="1200">
              <a:latin typeface="PT Serif"/>
              <a:ea typeface="PT Serif"/>
              <a:cs typeface="PT Serif"/>
              <a:sym typeface="PT Serif"/>
            </a:endParaRPr>
          </a:p>
        </p:txBody>
      </p:sp>
      <p:pic>
        <p:nvPicPr>
          <p:cNvPr id="262" name="Google Shape;262;p22"/>
          <p:cNvPicPr preferRelativeResize="0"/>
          <p:nvPr/>
        </p:nvPicPr>
        <p:blipFill rotWithShape="1">
          <a:blip r:embed="rId4">
            <a:alphaModFix/>
          </a:blip>
          <a:srcRect l="11228" r="69828"/>
          <a:stretch/>
        </p:blipFill>
        <p:spPr>
          <a:xfrm>
            <a:off x="2895700" y="1453713"/>
            <a:ext cx="584944" cy="286950"/>
          </a:xfrm>
          <a:prstGeom prst="rect">
            <a:avLst/>
          </a:prstGeom>
          <a:noFill/>
          <a:ln>
            <a:noFill/>
          </a:ln>
        </p:spPr>
      </p:pic>
      <p:sp>
        <p:nvSpPr>
          <p:cNvPr id="263" name="Google Shape;263;p22"/>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23"/>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sp>
        <p:nvSpPr>
          <p:cNvPr id="269" name="Google Shape;269;p23"/>
          <p:cNvSpPr txBox="1">
            <a:spLocks noGrp="1"/>
          </p:cNvSpPr>
          <p:nvPr>
            <p:ph type="body" idx="1"/>
          </p:nvPr>
        </p:nvSpPr>
        <p:spPr>
          <a:xfrm>
            <a:off x="388950" y="1038000"/>
            <a:ext cx="8051400" cy="7803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a:t>Extend                      to account for an uneven patchsizes     , incorporating feature vectors from the </a:t>
            </a:r>
            <a:r>
              <a:rPr lang="en" sz="1800" b="1"/>
              <a:t>neighbourhood</a:t>
            </a:r>
            <a:r>
              <a:rPr lang="en" sz="1800"/>
              <a:t>.</a:t>
            </a:r>
            <a:endParaRPr sz="1800"/>
          </a:p>
        </p:txBody>
      </p:sp>
      <p:sp>
        <p:nvSpPr>
          <p:cNvPr id="270" name="Google Shape;270;p23"/>
          <p:cNvSpPr/>
          <p:nvPr/>
        </p:nvSpPr>
        <p:spPr>
          <a:xfrm>
            <a:off x="5792100" y="3017000"/>
            <a:ext cx="1125000" cy="1115100"/>
          </a:xfrm>
          <a:prstGeom prst="cube">
            <a:avLst>
              <a:gd name="adj" fmla="val 12305"/>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71" name="Google Shape;271;p23"/>
          <p:cNvPicPr preferRelativeResize="0"/>
          <p:nvPr/>
        </p:nvPicPr>
        <p:blipFill>
          <a:blip r:embed="rId3">
            <a:alphaModFix/>
          </a:blip>
          <a:stretch>
            <a:fillRect/>
          </a:stretch>
        </p:blipFill>
        <p:spPr>
          <a:xfrm>
            <a:off x="2226900" y="2689400"/>
            <a:ext cx="2061670" cy="1974049"/>
          </a:xfrm>
          <a:prstGeom prst="rect">
            <a:avLst/>
          </a:prstGeom>
          <a:noFill/>
          <a:ln w="9525" cap="flat" cmpd="sng">
            <a:solidFill>
              <a:schemeClr val="lt1"/>
            </a:solidFill>
            <a:prstDash val="solid"/>
            <a:round/>
            <a:headEnd type="none" w="sm" len="sm"/>
            <a:tailEnd type="none" w="sm" len="sm"/>
          </a:ln>
        </p:spPr>
      </p:pic>
      <p:sp>
        <p:nvSpPr>
          <p:cNvPr id="272" name="Google Shape;272;p23"/>
          <p:cNvSpPr/>
          <p:nvPr/>
        </p:nvSpPr>
        <p:spPr>
          <a:xfrm>
            <a:off x="5956234" y="3289570"/>
            <a:ext cx="401100" cy="377700"/>
          </a:xfrm>
          <a:prstGeom prst="rect">
            <a:avLst/>
          </a:prstGeom>
          <a:solidFill>
            <a:srgbClr val="CC4125"/>
          </a:solid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23"/>
          <p:cNvSpPr/>
          <p:nvPr/>
        </p:nvSpPr>
        <p:spPr>
          <a:xfrm>
            <a:off x="6075826" y="3398973"/>
            <a:ext cx="162000" cy="158700"/>
          </a:xfrm>
          <a:prstGeom prst="rect">
            <a:avLst/>
          </a:prstGeom>
          <a:solidFill>
            <a:srgbClr val="EA9999"/>
          </a:solidFill>
          <a:ln w="952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3"/>
          <p:cNvSpPr/>
          <p:nvPr/>
        </p:nvSpPr>
        <p:spPr>
          <a:xfrm>
            <a:off x="2315929" y="2786872"/>
            <a:ext cx="1262400" cy="1115100"/>
          </a:xfrm>
          <a:prstGeom prst="rect">
            <a:avLst/>
          </a:prstGeom>
          <a:noFill/>
          <a:ln w="28575" cap="flat" cmpd="sng">
            <a:solidFill>
              <a:srgbClr val="CC412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3"/>
          <p:cNvSpPr/>
          <p:nvPr/>
        </p:nvSpPr>
        <p:spPr>
          <a:xfrm>
            <a:off x="2547934" y="2969669"/>
            <a:ext cx="755100" cy="686400"/>
          </a:xfrm>
          <a:prstGeom prst="rect">
            <a:avLst/>
          </a:prstGeom>
          <a:noFill/>
          <a:ln w="28575" cap="flat" cmpd="sng">
            <a:solidFill>
              <a:srgbClr val="EA999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76" name="Google Shape;276;p23"/>
          <p:cNvCxnSpPr/>
          <p:nvPr/>
        </p:nvCxnSpPr>
        <p:spPr>
          <a:xfrm rot="10800000">
            <a:off x="3268380" y="2963510"/>
            <a:ext cx="2969400" cy="427500"/>
          </a:xfrm>
          <a:prstGeom prst="straightConnector1">
            <a:avLst/>
          </a:prstGeom>
          <a:noFill/>
          <a:ln w="28575" cap="flat" cmpd="sng">
            <a:solidFill>
              <a:srgbClr val="EA9999"/>
            </a:solidFill>
            <a:prstDash val="solid"/>
            <a:round/>
            <a:headEnd type="none" w="med" len="med"/>
            <a:tailEnd type="none" w="med" len="med"/>
          </a:ln>
        </p:spPr>
      </p:cxnSp>
      <p:cxnSp>
        <p:nvCxnSpPr>
          <p:cNvPr id="277" name="Google Shape;277;p23"/>
          <p:cNvCxnSpPr/>
          <p:nvPr/>
        </p:nvCxnSpPr>
        <p:spPr>
          <a:xfrm flipH="1">
            <a:off x="3194150" y="3553441"/>
            <a:ext cx="2962800" cy="93600"/>
          </a:xfrm>
          <a:prstGeom prst="straightConnector1">
            <a:avLst/>
          </a:prstGeom>
          <a:noFill/>
          <a:ln w="28575" cap="flat" cmpd="sng">
            <a:solidFill>
              <a:srgbClr val="EA9999"/>
            </a:solidFill>
            <a:prstDash val="solid"/>
            <a:round/>
            <a:headEnd type="none" w="med" len="med"/>
            <a:tailEnd type="none" w="med" len="med"/>
          </a:ln>
        </p:spPr>
      </p:cxnSp>
      <p:cxnSp>
        <p:nvCxnSpPr>
          <p:cNvPr id="278" name="Google Shape;278;p23"/>
          <p:cNvCxnSpPr/>
          <p:nvPr/>
        </p:nvCxnSpPr>
        <p:spPr>
          <a:xfrm>
            <a:off x="4288565" y="3464120"/>
            <a:ext cx="1464600" cy="9600"/>
          </a:xfrm>
          <a:prstGeom prst="straightConnector1">
            <a:avLst/>
          </a:prstGeom>
          <a:noFill/>
          <a:ln w="9525" cap="flat" cmpd="sng">
            <a:solidFill>
              <a:schemeClr val="dk2"/>
            </a:solidFill>
            <a:prstDash val="solid"/>
            <a:round/>
            <a:headEnd type="none" w="med" len="med"/>
            <a:tailEnd type="triangle" w="med" len="med"/>
          </a:ln>
        </p:spPr>
      </p:cxnSp>
      <p:pic>
        <p:nvPicPr>
          <p:cNvPr id="279" name="Google Shape;279;p23"/>
          <p:cNvPicPr preferRelativeResize="0"/>
          <p:nvPr/>
        </p:nvPicPr>
        <p:blipFill rotWithShape="1">
          <a:blip r:embed="rId4">
            <a:alphaModFix/>
          </a:blip>
          <a:srcRect r="69952"/>
          <a:stretch/>
        </p:blipFill>
        <p:spPr>
          <a:xfrm>
            <a:off x="1783675" y="1123008"/>
            <a:ext cx="1000800" cy="309517"/>
          </a:xfrm>
          <a:prstGeom prst="rect">
            <a:avLst/>
          </a:prstGeom>
          <a:noFill/>
          <a:ln>
            <a:noFill/>
          </a:ln>
        </p:spPr>
      </p:pic>
      <p:pic>
        <p:nvPicPr>
          <p:cNvPr id="280" name="Google Shape;280;p23"/>
          <p:cNvPicPr preferRelativeResize="0"/>
          <p:nvPr/>
        </p:nvPicPr>
        <p:blipFill>
          <a:blip r:embed="rId5">
            <a:alphaModFix/>
          </a:blip>
          <a:stretch>
            <a:fillRect/>
          </a:stretch>
        </p:blipFill>
        <p:spPr>
          <a:xfrm>
            <a:off x="6582475" y="1168401"/>
            <a:ext cx="167400" cy="223200"/>
          </a:xfrm>
          <a:prstGeom prst="rect">
            <a:avLst/>
          </a:prstGeom>
          <a:noFill/>
          <a:ln>
            <a:noFill/>
          </a:ln>
        </p:spPr>
      </p:pic>
      <p:pic>
        <p:nvPicPr>
          <p:cNvPr id="281" name="Google Shape;281;p23"/>
          <p:cNvPicPr preferRelativeResize="0"/>
          <p:nvPr/>
        </p:nvPicPr>
        <p:blipFill>
          <a:blip r:embed="rId6">
            <a:alphaModFix/>
          </a:blip>
          <a:stretch>
            <a:fillRect/>
          </a:stretch>
        </p:blipFill>
        <p:spPr>
          <a:xfrm>
            <a:off x="914600" y="1767524"/>
            <a:ext cx="4256625" cy="636000"/>
          </a:xfrm>
          <a:prstGeom prst="rect">
            <a:avLst/>
          </a:prstGeom>
          <a:noFill/>
          <a:ln>
            <a:noFill/>
          </a:ln>
        </p:spPr>
      </p:pic>
      <p:sp>
        <p:nvSpPr>
          <p:cNvPr id="282" name="Google Shape;282;p23"/>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3"/>
          <p:cNvSpPr/>
          <p:nvPr/>
        </p:nvSpPr>
        <p:spPr>
          <a:xfrm>
            <a:off x="502350" y="32316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84" name="Google Shape;284;p23"/>
          <p:cNvCxnSpPr>
            <a:endCxn id="272" idx="0"/>
          </p:cNvCxnSpPr>
          <p:nvPr/>
        </p:nvCxnSpPr>
        <p:spPr>
          <a:xfrm>
            <a:off x="3586984" y="2799370"/>
            <a:ext cx="2569800" cy="490200"/>
          </a:xfrm>
          <a:prstGeom prst="straightConnector1">
            <a:avLst/>
          </a:prstGeom>
          <a:noFill/>
          <a:ln w="28575" cap="flat" cmpd="sng">
            <a:solidFill>
              <a:srgbClr val="CC4125"/>
            </a:solidFill>
            <a:prstDash val="solid"/>
            <a:round/>
            <a:headEnd type="none" w="med" len="med"/>
            <a:tailEnd type="none" w="med" len="med"/>
          </a:ln>
        </p:spPr>
      </p:cxnSp>
      <p:cxnSp>
        <p:nvCxnSpPr>
          <p:cNvPr id="285" name="Google Shape;285;p23"/>
          <p:cNvCxnSpPr/>
          <p:nvPr/>
        </p:nvCxnSpPr>
        <p:spPr>
          <a:xfrm rot="10800000" flipH="1">
            <a:off x="3571016" y="3667039"/>
            <a:ext cx="2557200" cy="230700"/>
          </a:xfrm>
          <a:prstGeom prst="straightConnector1">
            <a:avLst/>
          </a:prstGeom>
          <a:noFill/>
          <a:ln w="28575" cap="flat" cmpd="sng">
            <a:solidFill>
              <a:srgbClr val="CC4125"/>
            </a:solidFill>
            <a:prstDash val="solid"/>
            <a:round/>
            <a:headEnd type="none" w="med" len="med"/>
            <a:tailEnd type="none" w="med" len="med"/>
          </a:ln>
        </p:spPr>
      </p:cxnSp>
      <p:sp>
        <p:nvSpPr>
          <p:cNvPr id="286" name="Google Shape;286;p23"/>
          <p:cNvSpPr txBox="1"/>
          <p:nvPr/>
        </p:nvSpPr>
        <p:spPr>
          <a:xfrm>
            <a:off x="6017400" y="2605575"/>
            <a:ext cx="7917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    </a:t>
            </a:r>
            <a:r>
              <a:rPr lang="en" sz="1800">
                <a:latin typeface="PT Serif"/>
                <a:ea typeface="PT Serif"/>
                <a:cs typeface="PT Serif"/>
                <a:sym typeface="PT Serif"/>
              </a:rPr>
              <a:t>= 3</a:t>
            </a:r>
            <a:endParaRPr sz="1800">
              <a:latin typeface="PT Serif"/>
              <a:ea typeface="PT Serif"/>
              <a:cs typeface="PT Serif"/>
              <a:sym typeface="PT Serif"/>
            </a:endParaRPr>
          </a:p>
        </p:txBody>
      </p:sp>
      <p:sp>
        <p:nvSpPr>
          <p:cNvPr id="287" name="Google Shape;287;p23"/>
          <p:cNvSpPr txBox="1"/>
          <p:nvPr/>
        </p:nvSpPr>
        <p:spPr>
          <a:xfrm>
            <a:off x="5888267" y="3461395"/>
            <a:ext cx="7917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(h, w)</a:t>
            </a:r>
            <a:endParaRPr sz="1200">
              <a:latin typeface="PT Serif"/>
              <a:ea typeface="PT Serif"/>
              <a:cs typeface="PT Serif"/>
              <a:sym typeface="PT Serif"/>
            </a:endParaRPr>
          </a:p>
        </p:txBody>
      </p:sp>
      <p:sp>
        <p:nvSpPr>
          <p:cNvPr id="288" name="Google Shape;288;p23"/>
          <p:cNvSpPr txBox="1"/>
          <p:nvPr/>
        </p:nvSpPr>
        <p:spPr>
          <a:xfrm>
            <a:off x="5736304" y="4091075"/>
            <a:ext cx="10728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PT Serif"/>
                <a:ea typeface="PT Serif"/>
                <a:cs typeface="PT Serif"/>
                <a:sym typeface="PT Serif"/>
              </a:rPr>
              <a:t>Feature map</a:t>
            </a:r>
            <a:endParaRPr sz="1200">
              <a:latin typeface="PT Serif"/>
              <a:ea typeface="PT Serif"/>
              <a:cs typeface="PT Serif"/>
              <a:sym typeface="PT Serif"/>
            </a:endParaRPr>
          </a:p>
        </p:txBody>
      </p:sp>
      <p:sp>
        <p:nvSpPr>
          <p:cNvPr id="289" name="Google Shape;289;p23"/>
          <p:cNvSpPr txBox="1"/>
          <p:nvPr/>
        </p:nvSpPr>
        <p:spPr>
          <a:xfrm>
            <a:off x="2721341" y="4683050"/>
            <a:ext cx="10728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a:latin typeface="PT Serif"/>
                <a:ea typeface="PT Serif"/>
                <a:cs typeface="PT Serif"/>
                <a:sym typeface="PT Serif"/>
              </a:rPr>
              <a:t>Image</a:t>
            </a:r>
            <a:endParaRPr sz="1200">
              <a:latin typeface="PT Serif"/>
              <a:ea typeface="PT Serif"/>
              <a:cs typeface="PT Serif"/>
              <a:sym typeface="PT Serif"/>
            </a:endParaRPr>
          </a:p>
        </p:txBody>
      </p:sp>
      <p:pic>
        <p:nvPicPr>
          <p:cNvPr id="290" name="Google Shape;290;p23"/>
          <p:cNvPicPr preferRelativeResize="0"/>
          <p:nvPr/>
        </p:nvPicPr>
        <p:blipFill>
          <a:blip r:embed="rId5">
            <a:alphaModFix/>
          </a:blip>
          <a:stretch>
            <a:fillRect/>
          </a:stretch>
        </p:blipFill>
        <p:spPr>
          <a:xfrm>
            <a:off x="6073125" y="2724826"/>
            <a:ext cx="167400" cy="223200"/>
          </a:xfrm>
          <a:prstGeom prst="rect">
            <a:avLst/>
          </a:prstGeom>
          <a:noFill/>
          <a:ln>
            <a:noFill/>
          </a:ln>
        </p:spPr>
      </p:pic>
      <p:sp>
        <p:nvSpPr>
          <p:cNvPr id="291" name="Google Shape;291;p23"/>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24"/>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sp>
        <p:nvSpPr>
          <p:cNvPr id="297" name="Google Shape;297;p24"/>
          <p:cNvSpPr/>
          <p:nvPr/>
        </p:nvSpPr>
        <p:spPr>
          <a:xfrm>
            <a:off x="5596430" y="3336886"/>
            <a:ext cx="983400" cy="1022100"/>
          </a:xfrm>
          <a:prstGeom prst="cube">
            <a:avLst>
              <a:gd name="adj" fmla="val 12305"/>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98" name="Google Shape;298;p24"/>
          <p:cNvPicPr preferRelativeResize="0"/>
          <p:nvPr/>
        </p:nvPicPr>
        <p:blipFill>
          <a:blip r:embed="rId3">
            <a:alphaModFix/>
          </a:blip>
          <a:stretch>
            <a:fillRect/>
          </a:stretch>
        </p:blipFill>
        <p:spPr>
          <a:xfrm>
            <a:off x="2563925" y="3038862"/>
            <a:ext cx="1754583" cy="1808676"/>
          </a:xfrm>
          <a:prstGeom prst="rect">
            <a:avLst/>
          </a:prstGeom>
          <a:noFill/>
          <a:ln w="9525" cap="flat" cmpd="sng">
            <a:solidFill>
              <a:schemeClr val="lt1"/>
            </a:solidFill>
            <a:prstDash val="solid"/>
            <a:round/>
            <a:headEnd type="none" w="sm" len="sm"/>
            <a:tailEnd type="none" w="sm" len="sm"/>
          </a:ln>
        </p:spPr>
      </p:pic>
      <p:sp>
        <p:nvSpPr>
          <p:cNvPr id="299" name="Google Shape;299;p24"/>
          <p:cNvSpPr/>
          <p:nvPr/>
        </p:nvSpPr>
        <p:spPr>
          <a:xfrm>
            <a:off x="5848391" y="3689135"/>
            <a:ext cx="138000" cy="145200"/>
          </a:xfrm>
          <a:prstGeom prst="rect">
            <a:avLst/>
          </a:prstGeom>
          <a:solidFill>
            <a:srgbClr val="EA9999"/>
          </a:solidFill>
          <a:ln w="9525" cap="flat" cmpd="sng">
            <a:solidFill>
              <a:srgbClr val="CC412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24"/>
          <p:cNvSpPr/>
          <p:nvPr/>
        </p:nvSpPr>
        <p:spPr>
          <a:xfrm>
            <a:off x="2639693" y="3128168"/>
            <a:ext cx="1074300" cy="1022100"/>
          </a:xfrm>
          <a:prstGeom prst="rect">
            <a:avLst/>
          </a:prstGeom>
          <a:noFill/>
          <a:ln w="19050" cap="flat" cmpd="sng">
            <a:solidFill>
              <a:srgbClr val="CC412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01" name="Google Shape;301;p24"/>
          <p:cNvCxnSpPr/>
          <p:nvPr/>
        </p:nvCxnSpPr>
        <p:spPr>
          <a:xfrm rot="10800000">
            <a:off x="3711822" y="3143238"/>
            <a:ext cx="2233800" cy="543900"/>
          </a:xfrm>
          <a:prstGeom prst="straightConnector1">
            <a:avLst/>
          </a:prstGeom>
          <a:noFill/>
          <a:ln w="28575" cap="flat" cmpd="sng">
            <a:solidFill>
              <a:srgbClr val="CC4125"/>
            </a:solidFill>
            <a:prstDash val="solid"/>
            <a:round/>
            <a:headEnd type="none" w="med" len="med"/>
            <a:tailEnd type="none" w="med" len="med"/>
          </a:ln>
        </p:spPr>
      </p:cxnSp>
      <p:cxnSp>
        <p:nvCxnSpPr>
          <p:cNvPr id="302" name="Google Shape;302;p24"/>
          <p:cNvCxnSpPr/>
          <p:nvPr/>
        </p:nvCxnSpPr>
        <p:spPr>
          <a:xfrm flipH="1">
            <a:off x="3725191" y="3830520"/>
            <a:ext cx="2183400" cy="297300"/>
          </a:xfrm>
          <a:prstGeom prst="straightConnector1">
            <a:avLst/>
          </a:prstGeom>
          <a:noFill/>
          <a:ln w="28575" cap="flat" cmpd="sng">
            <a:solidFill>
              <a:srgbClr val="CC4125"/>
            </a:solidFill>
            <a:prstDash val="solid"/>
            <a:round/>
            <a:headEnd type="none" w="med" len="med"/>
            <a:tailEnd type="none" w="med" len="med"/>
          </a:ln>
        </p:spPr>
      </p:cxnSp>
      <p:sp>
        <p:nvSpPr>
          <p:cNvPr id="303" name="Google Shape;303;p24"/>
          <p:cNvSpPr txBox="1"/>
          <p:nvPr/>
        </p:nvSpPr>
        <p:spPr>
          <a:xfrm>
            <a:off x="5670172" y="3818935"/>
            <a:ext cx="909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(h, w)</a:t>
            </a:r>
            <a:endParaRPr sz="1200">
              <a:latin typeface="PT Serif"/>
              <a:ea typeface="PT Serif"/>
              <a:cs typeface="PT Serif"/>
              <a:sym typeface="PT Serif"/>
            </a:endParaRPr>
          </a:p>
        </p:txBody>
      </p:sp>
      <p:sp>
        <p:nvSpPr>
          <p:cNvPr id="304" name="Google Shape;304;p24"/>
          <p:cNvSpPr/>
          <p:nvPr/>
        </p:nvSpPr>
        <p:spPr>
          <a:xfrm>
            <a:off x="429625" y="1635738"/>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4"/>
          <p:cNvSpPr/>
          <p:nvPr/>
        </p:nvSpPr>
        <p:spPr>
          <a:xfrm>
            <a:off x="289550" y="4098660"/>
            <a:ext cx="251100" cy="238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4"/>
          <p:cNvSpPr txBox="1">
            <a:spLocks noGrp="1"/>
          </p:cNvSpPr>
          <p:nvPr>
            <p:ph type="body" idx="1"/>
          </p:nvPr>
        </p:nvSpPr>
        <p:spPr>
          <a:xfrm>
            <a:off x="388950" y="1038000"/>
            <a:ext cx="8051400" cy="14175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u="sng"/>
              <a:t>Locally aware features</a:t>
            </a:r>
            <a:r>
              <a:rPr lang="en" sz="1800"/>
              <a:t> at position </a:t>
            </a:r>
            <a:endParaRPr sz="1800"/>
          </a:p>
          <a:p>
            <a:pPr marL="457200" lvl="0" indent="-342900" algn="l" rtl="0">
              <a:lnSpc>
                <a:spcPct val="115000"/>
              </a:lnSpc>
              <a:spcBef>
                <a:spcPts val="0"/>
              </a:spcBef>
              <a:spcAft>
                <a:spcPts val="0"/>
              </a:spcAft>
              <a:buSzPts val="1800"/>
              <a:buChar char="●"/>
            </a:pPr>
            <a:r>
              <a:rPr lang="en" sz="1800"/>
              <a:t>as                                                                                       </a:t>
            </a:r>
            <a:endParaRPr sz="1800"/>
          </a:p>
          <a:p>
            <a:pPr marL="457200" lvl="0" indent="-342900" algn="l" rtl="0">
              <a:lnSpc>
                <a:spcPct val="115000"/>
              </a:lnSpc>
              <a:spcBef>
                <a:spcPts val="0"/>
              </a:spcBef>
              <a:spcAft>
                <a:spcPts val="0"/>
              </a:spcAft>
              <a:buSzPts val="1800"/>
              <a:buChar char="●"/>
            </a:pPr>
            <a:r>
              <a:rPr lang="en" sz="1800"/>
              <a:t>with           some </a:t>
            </a:r>
            <a:r>
              <a:rPr lang="en" sz="1800" b="1"/>
              <a:t>aggregation function</a:t>
            </a:r>
            <a:r>
              <a:rPr lang="en" sz="1800"/>
              <a:t> of feature vectors in the neighbourhood </a:t>
            </a:r>
            <a:endParaRPr sz="1800"/>
          </a:p>
        </p:txBody>
      </p:sp>
      <p:pic>
        <p:nvPicPr>
          <p:cNvPr id="307" name="Google Shape;307;p24"/>
          <p:cNvPicPr preferRelativeResize="0"/>
          <p:nvPr/>
        </p:nvPicPr>
        <p:blipFill>
          <a:blip r:embed="rId4">
            <a:alphaModFix/>
          </a:blip>
          <a:stretch>
            <a:fillRect/>
          </a:stretch>
        </p:blipFill>
        <p:spPr>
          <a:xfrm>
            <a:off x="1323425" y="1418338"/>
            <a:ext cx="4256623" cy="378784"/>
          </a:xfrm>
          <a:prstGeom prst="rect">
            <a:avLst/>
          </a:prstGeom>
          <a:noFill/>
          <a:ln>
            <a:noFill/>
          </a:ln>
        </p:spPr>
      </p:pic>
      <p:pic>
        <p:nvPicPr>
          <p:cNvPr id="308" name="Google Shape;308;p24"/>
          <p:cNvPicPr preferRelativeResize="0"/>
          <p:nvPr/>
        </p:nvPicPr>
        <p:blipFill>
          <a:blip r:embed="rId5">
            <a:alphaModFix/>
          </a:blip>
          <a:stretch>
            <a:fillRect/>
          </a:stretch>
        </p:blipFill>
        <p:spPr>
          <a:xfrm>
            <a:off x="1531600" y="1797113"/>
            <a:ext cx="422342" cy="289600"/>
          </a:xfrm>
          <a:prstGeom prst="rect">
            <a:avLst/>
          </a:prstGeom>
          <a:noFill/>
          <a:ln>
            <a:noFill/>
          </a:ln>
        </p:spPr>
      </p:pic>
      <p:pic>
        <p:nvPicPr>
          <p:cNvPr id="309" name="Google Shape;309;p24"/>
          <p:cNvPicPr preferRelativeResize="0"/>
          <p:nvPr/>
        </p:nvPicPr>
        <p:blipFill>
          <a:blip r:embed="rId6">
            <a:alphaModFix/>
          </a:blip>
          <a:stretch>
            <a:fillRect/>
          </a:stretch>
        </p:blipFill>
        <p:spPr>
          <a:xfrm>
            <a:off x="2599352" y="2087602"/>
            <a:ext cx="614208" cy="289600"/>
          </a:xfrm>
          <a:prstGeom prst="rect">
            <a:avLst/>
          </a:prstGeom>
          <a:noFill/>
          <a:ln>
            <a:noFill/>
          </a:ln>
        </p:spPr>
      </p:pic>
      <p:sp>
        <p:nvSpPr>
          <p:cNvPr id="310" name="Google Shape;310;p24"/>
          <p:cNvSpPr/>
          <p:nvPr/>
        </p:nvSpPr>
        <p:spPr>
          <a:xfrm>
            <a:off x="540650" y="1485325"/>
            <a:ext cx="260100" cy="715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11" name="Google Shape;311;p24"/>
          <p:cNvCxnSpPr/>
          <p:nvPr/>
        </p:nvCxnSpPr>
        <p:spPr>
          <a:xfrm rot="10800000" flipH="1">
            <a:off x="4318478" y="3736594"/>
            <a:ext cx="1203300" cy="10800"/>
          </a:xfrm>
          <a:prstGeom prst="straightConnector1">
            <a:avLst/>
          </a:prstGeom>
          <a:noFill/>
          <a:ln w="9525" cap="flat" cmpd="sng">
            <a:solidFill>
              <a:schemeClr val="dk2"/>
            </a:solidFill>
            <a:prstDash val="solid"/>
            <a:round/>
            <a:headEnd type="none" w="med" len="med"/>
            <a:tailEnd type="triangle" w="med" len="med"/>
          </a:ln>
        </p:spPr>
      </p:cxnSp>
      <p:sp>
        <p:nvSpPr>
          <p:cNvPr id="312" name="Google Shape;312;p24"/>
          <p:cNvSpPr txBox="1"/>
          <p:nvPr/>
        </p:nvSpPr>
        <p:spPr>
          <a:xfrm>
            <a:off x="5630917" y="2872175"/>
            <a:ext cx="9144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    </a:t>
            </a:r>
            <a:r>
              <a:rPr lang="en" sz="1800">
                <a:latin typeface="PT Serif"/>
                <a:ea typeface="PT Serif"/>
                <a:cs typeface="PT Serif"/>
                <a:sym typeface="PT Serif"/>
              </a:rPr>
              <a:t>= 3</a:t>
            </a:r>
            <a:endParaRPr sz="1800">
              <a:latin typeface="PT Serif"/>
              <a:ea typeface="PT Serif"/>
              <a:cs typeface="PT Serif"/>
              <a:sym typeface="PT Serif"/>
            </a:endParaRPr>
          </a:p>
        </p:txBody>
      </p:sp>
      <p:pic>
        <p:nvPicPr>
          <p:cNvPr id="313" name="Google Shape;313;p24"/>
          <p:cNvPicPr preferRelativeResize="0"/>
          <p:nvPr/>
        </p:nvPicPr>
        <p:blipFill>
          <a:blip r:embed="rId7">
            <a:alphaModFix/>
          </a:blip>
          <a:stretch>
            <a:fillRect/>
          </a:stretch>
        </p:blipFill>
        <p:spPr>
          <a:xfrm>
            <a:off x="5695271" y="3010230"/>
            <a:ext cx="193324" cy="258395"/>
          </a:xfrm>
          <a:prstGeom prst="rect">
            <a:avLst/>
          </a:prstGeom>
          <a:noFill/>
          <a:ln>
            <a:noFill/>
          </a:ln>
        </p:spPr>
      </p:pic>
      <p:pic>
        <p:nvPicPr>
          <p:cNvPr id="314" name="Google Shape;314;p24"/>
          <p:cNvPicPr preferRelativeResize="0"/>
          <p:nvPr/>
        </p:nvPicPr>
        <p:blipFill rotWithShape="1">
          <a:blip r:embed="rId8">
            <a:alphaModFix/>
          </a:blip>
          <a:srcRect l="11598" r="69952"/>
          <a:stretch/>
        </p:blipFill>
        <p:spPr>
          <a:xfrm>
            <a:off x="4612898" y="1159950"/>
            <a:ext cx="512982" cy="258400"/>
          </a:xfrm>
          <a:prstGeom prst="rect">
            <a:avLst/>
          </a:prstGeom>
          <a:noFill/>
          <a:ln>
            <a:noFill/>
          </a:ln>
        </p:spPr>
      </p:pic>
      <p:sp>
        <p:nvSpPr>
          <p:cNvPr id="315" name="Google Shape;315;p24"/>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25"/>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sp>
        <p:nvSpPr>
          <p:cNvPr id="321" name="Google Shape;321;p25"/>
          <p:cNvSpPr txBox="1">
            <a:spLocks noGrp="1"/>
          </p:cNvSpPr>
          <p:nvPr>
            <p:ph type="body" idx="1"/>
          </p:nvPr>
        </p:nvSpPr>
        <p:spPr>
          <a:xfrm>
            <a:off x="388950" y="1038000"/>
            <a:ext cx="8051400" cy="10989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a:t>We use </a:t>
            </a:r>
            <a:r>
              <a:rPr lang="en" sz="1800" b="1"/>
              <a:t>adaptive average pooling </a:t>
            </a:r>
            <a:r>
              <a:rPr lang="en" sz="1800"/>
              <a:t>as         . </a:t>
            </a:r>
            <a:endParaRPr sz="1800"/>
          </a:p>
          <a:p>
            <a:pPr marL="457200" lvl="0" indent="-342900" algn="l" rtl="0">
              <a:lnSpc>
                <a:spcPct val="115000"/>
              </a:lnSpc>
              <a:spcBef>
                <a:spcPts val="0"/>
              </a:spcBef>
              <a:spcAft>
                <a:spcPts val="0"/>
              </a:spcAft>
              <a:buSzPts val="1800"/>
              <a:buChar char="●"/>
            </a:pPr>
            <a:r>
              <a:rPr lang="en" sz="1800"/>
              <a:t>Similar to local smoothing over each individual feature map, and results in one single representation at            of predefined dimensionality    .</a:t>
            </a:r>
            <a:endParaRPr sz="1800"/>
          </a:p>
        </p:txBody>
      </p:sp>
      <p:sp>
        <p:nvSpPr>
          <p:cNvPr id="322" name="Google Shape;322;p25"/>
          <p:cNvSpPr/>
          <p:nvPr/>
        </p:nvSpPr>
        <p:spPr>
          <a:xfrm>
            <a:off x="429625" y="1635738"/>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5"/>
          <p:cNvSpPr/>
          <p:nvPr/>
        </p:nvSpPr>
        <p:spPr>
          <a:xfrm>
            <a:off x="289550" y="4098660"/>
            <a:ext cx="251100" cy="238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324" name="Google Shape;324;p25"/>
          <p:cNvPicPr preferRelativeResize="0"/>
          <p:nvPr/>
        </p:nvPicPr>
        <p:blipFill>
          <a:blip r:embed="rId3">
            <a:alphaModFix/>
          </a:blip>
          <a:stretch>
            <a:fillRect/>
          </a:stretch>
        </p:blipFill>
        <p:spPr>
          <a:xfrm>
            <a:off x="4791800" y="1122951"/>
            <a:ext cx="422342" cy="289600"/>
          </a:xfrm>
          <a:prstGeom prst="rect">
            <a:avLst/>
          </a:prstGeom>
          <a:noFill/>
          <a:ln>
            <a:noFill/>
          </a:ln>
        </p:spPr>
      </p:pic>
      <p:sp>
        <p:nvSpPr>
          <p:cNvPr id="325" name="Google Shape;325;p25"/>
          <p:cNvSpPr/>
          <p:nvPr/>
        </p:nvSpPr>
        <p:spPr>
          <a:xfrm>
            <a:off x="543425" y="1728700"/>
            <a:ext cx="260100" cy="715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26" name="Google Shape;326;p25"/>
          <p:cNvCxnSpPr>
            <a:stCxn id="327" idx="1"/>
            <a:endCxn id="328" idx="5"/>
          </p:cNvCxnSpPr>
          <p:nvPr/>
        </p:nvCxnSpPr>
        <p:spPr>
          <a:xfrm flipH="1">
            <a:off x="3543151" y="2665425"/>
            <a:ext cx="339900" cy="84900"/>
          </a:xfrm>
          <a:prstGeom prst="straightConnector1">
            <a:avLst/>
          </a:prstGeom>
          <a:noFill/>
          <a:ln w="28575" cap="flat" cmpd="sng">
            <a:solidFill>
              <a:srgbClr val="FF0000"/>
            </a:solidFill>
            <a:prstDash val="solid"/>
            <a:round/>
            <a:headEnd type="none" w="med" len="med"/>
            <a:tailEnd type="triangle" w="med" len="med"/>
          </a:ln>
        </p:spPr>
      </p:cxnSp>
      <p:sp>
        <p:nvSpPr>
          <p:cNvPr id="327" name="Google Shape;327;p25"/>
          <p:cNvSpPr txBox="1"/>
          <p:nvPr/>
        </p:nvSpPr>
        <p:spPr>
          <a:xfrm>
            <a:off x="3883051" y="2374575"/>
            <a:ext cx="1290600" cy="5817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115000"/>
              </a:lnSpc>
              <a:spcBef>
                <a:spcPts val="600"/>
              </a:spcBef>
              <a:spcAft>
                <a:spcPts val="0"/>
              </a:spcAft>
              <a:buNone/>
            </a:pPr>
            <a:r>
              <a:rPr lang="en" sz="1200" b="1">
                <a:solidFill>
                  <a:schemeClr val="dk1"/>
                </a:solidFill>
                <a:latin typeface="PT Serif"/>
                <a:ea typeface="PT Serif"/>
                <a:cs typeface="PT Serif"/>
                <a:sym typeface="PT Serif"/>
              </a:rPr>
              <a:t>Locally aware feature</a:t>
            </a:r>
            <a:endParaRPr sz="1200"/>
          </a:p>
        </p:txBody>
      </p:sp>
      <p:sp>
        <p:nvSpPr>
          <p:cNvPr id="329" name="Google Shape;329;p25"/>
          <p:cNvSpPr/>
          <p:nvPr/>
        </p:nvSpPr>
        <p:spPr>
          <a:xfrm>
            <a:off x="835566" y="3233919"/>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5"/>
          <p:cNvSpPr/>
          <p:nvPr/>
        </p:nvSpPr>
        <p:spPr>
          <a:xfrm>
            <a:off x="1181375" y="3233919"/>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5"/>
          <p:cNvSpPr/>
          <p:nvPr/>
        </p:nvSpPr>
        <p:spPr>
          <a:xfrm>
            <a:off x="1525965" y="3233919"/>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5"/>
          <p:cNvSpPr/>
          <p:nvPr/>
        </p:nvSpPr>
        <p:spPr>
          <a:xfrm>
            <a:off x="835554" y="2919373"/>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5"/>
          <p:cNvSpPr/>
          <p:nvPr/>
        </p:nvSpPr>
        <p:spPr>
          <a:xfrm>
            <a:off x="1181375" y="2919373"/>
            <a:ext cx="425100" cy="411300"/>
          </a:xfrm>
          <a:prstGeom prst="cube">
            <a:avLst>
              <a:gd name="adj" fmla="val 37176"/>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5"/>
          <p:cNvSpPr/>
          <p:nvPr/>
        </p:nvSpPr>
        <p:spPr>
          <a:xfrm>
            <a:off x="1525965" y="2919373"/>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5"/>
          <p:cNvSpPr/>
          <p:nvPr/>
        </p:nvSpPr>
        <p:spPr>
          <a:xfrm>
            <a:off x="850511" y="2588613"/>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5"/>
          <p:cNvSpPr/>
          <p:nvPr/>
        </p:nvSpPr>
        <p:spPr>
          <a:xfrm>
            <a:off x="1181375" y="2588625"/>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5"/>
          <p:cNvSpPr/>
          <p:nvPr/>
        </p:nvSpPr>
        <p:spPr>
          <a:xfrm>
            <a:off x="1517227" y="2588636"/>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5"/>
          <p:cNvSpPr/>
          <p:nvPr/>
        </p:nvSpPr>
        <p:spPr>
          <a:xfrm>
            <a:off x="2873819" y="2616941"/>
            <a:ext cx="669300" cy="6537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38" name="Google Shape;338;p25"/>
          <p:cNvCxnSpPr/>
          <p:nvPr/>
        </p:nvCxnSpPr>
        <p:spPr>
          <a:xfrm rot="10800000" flipH="1">
            <a:off x="2024304" y="3045845"/>
            <a:ext cx="800700" cy="4200"/>
          </a:xfrm>
          <a:prstGeom prst="straightConnector1">
            <a:avLst/>
          </a:prstGeom>
          <a:noFill/>
          <a:ln w="9525" cap="flat" cmpd="sng">
            <a:solidFill>
              <a:schemeClr val="dk2"/>
            </a:solidFill>
            <a:prstDash val="solid"/>
            <a:round/>
            <a:headEnd type="none" w="med" len="med"/>
            <a:tailEnd type="triangle" w="med" len="med"/>
          </a:ln>
        </p:spPr>
      </p:cxnSp>
      <p:pic>
        <p:nvPicPr>
          <p:cNvPr id="339" name="Google Shape;339;p25"/>
          <p:cNvPicPr preferRelativeResize="0"/>
          <p:nvPr/>
        </p:nvPicPr>
        <p:blipFill>
          <a:blip r:embed="rId3">
            <a:alphaModFix/>
          </a:blip>
          <a:stretch>
            <a:fillRect/>
          </a:stretch>
        </p:blipFill>
        <p:spPr>
          <a:xfrm>
            <a:off x="2198894" y="2716538"/>
            <a:ext cx="406234" cy="264615"/>
          </a:xfrm>
          <a:prstGeom prst="rect">
            <a:avLst/>
          </a:prstGeom>
          <a:noFill/>
          <a:ln>
            <a:noFill/>
          </a:ln>
        </p:spPr>
      </p:pic>
      <p:sp>
        <p:nvSpPr>
          <p:cNvPr id="340" name="Google Shape;340;p25"/>
          <p:cNvSpPr txBox="1"/>
          <p:nvPr/>
        </p:nvSpPr>
        <p:spPr>
          <a:xfrm>
            <a:off x="1005286" y="3705053"/>
            <a:ext cx="800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PT Serif"/>
              <a:ea typeface="PT Serif"/>
              <a:cs typeface="PT Serif"/>
              <a:sym typeface="PT Serif"/>
            </a:endParaRPr>
          </a:p>
        </p:txBody>
      </p:sp>
      <p:pic>
        <p:nvPicPr>
          <p:cNvPr id="341" name="Google Shape;341;p25"/>
          <p:cNvPicPr preferRelativeResize="0"/>
          <p:nvPr/>
        </p:nvPicPr>
        <p:blipFill rotWithShape="1">
          <a:blip r:embed="rId4">
            <a:alphaModFix/>
          </a:blip>
          <a:srcRect b="54094"/>
          <a:stretch/>
        </p:blipFill>
        <p:spPr>
          <a:xfrm>
            <a:off x="1120728" y="3727027"/>
            <a:ext cx="485703" cy="194898"/>
          </a:xfrm>
          <a:prstGeom prst="rect">
            <a:avLst/>
          </a:prstGeom>
          <a:noFill/>
          <a:ln>
            <a:noFill/>
          </a:ln>
        </p:spPr>
      </p:pic>
      <p:pic>
        <p:nvPicPr>
          <p:cNvPr id="342" name="Google Shape;342;p25"/>
          <p:cNvPicPr preferRelativeResize="0"/>
          <p:nvPr/>
        </p:nvPicPr>
        <p:blipFill rotWithShape="1">
          <a:blip r:embed="rId4">
            <a:alphaModFix/>
          </a:blip>
          <a:srcRect t="54094"/>
          <a:stretch/>
        </p:blipFill>
        <p:spPr>
          <a:xfrm>
            <a:off x="2768399" y="3330813"/>
            <a:ext cx="542409" cy="217649"/>
          </a:xfrm>
          <a:prstGeom prst="rect">
            <a:avLst/>
          </a:prstGeom>
          <a:noFill/>
          <a:ln>
            <a:noFill/>
          </a:ln>
        </p:spPr>
      </p:pic>
      <p:sp>
        <p:nvSpPr>
          <p:cNvPr id="343" name="Google Shape;343;p25"/>
          <p:cNvSpPr txBox="1"/>
          <p:nvPr/>
        </p:nvSpPr>
        <p:spPr>
          <a:xfrm>
            <a:off x="1009763" y="2126925"/>
            <a:ext cx="7917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    </a:t>
            </a:r>
            <a:r>
              <a:rPr lang="en" sz="1800">
                <a:latin typeface="PT Serif"/>
                <a:ea typeface="PT Serif"/>
                <a:cs typeface="PT Serif"/>
                <a:sym typeface="PT Serif"/>
              </a:rPr>
              <a:t>= 3</a:t>
            </a:r>
            <a:endParaRPr sz="1800">
              <a:latin typeface="PT Serif"/>
              <a:ea typeface="PT Serif"/>
              <a:cs typeface="PT Serif"/>
              <a:sym typeface="PT Serif"/>
            </a:endParaRPr>
          </a:p>
        </p:txBody>
      </p:sp>
      <p:pic>
        <p:nvPicPr>
          <p:cNvPr id="344" name="Google Shape;344;p25"/>
          <p:cNvPicPr preferRelativeResize="0"/>
          <p:nvPr/>
        </p:nvPicPr>
        <p:blipFill>
          <a:blip r:embed="rId5">
            <a:alphaModFix/>
          </a:blip>
          <a:stretch>
            <a:fillRect/>
          </a:stretch>
        </p:blipFill>
        <p:spPr>
          <a:xfrm>
            <a:off x="1044013" y="2246176"/>
            <a:ext cx="167400" cy="223200"/>
          </a:xfrm>
          <a:prstGeom prst="rect">
            <a:avLst/>
          </a:prstGeom>
          <a:noFill/>
          <a:ln>
            <a:noFill/>
          </a:ln>
        </p:spPr>
      </p:pic>
      <p:pic>
        <p:nvPicPr>
          <p:cNvPr id="345" name="Google Shape;345;p25"/>
          <p:cNvPicPr preferRelativeResize="0"/>
          <p:nvPr/>
        </p:nvPicPr>
        <p:blipFill>
          <a:blip r:embed="rId6">
            <a:alphaModFix/>
          </a:blip>
          <a:stretch>
            <a:fillRect/>
          </a:stretch>
        </p:blipFill>
        <p:spPr>
          <a:xfrm>
            <a:off x="749125" y="4364563"/>
            <a:ext cx="3875436" cy="344875"/>
          </a:xfrm>
          <a:prstGeom prst="rect">
            <a:avLst/>
          </a:prstGeom>
          <a:noFill/>
          <a:ln w="9525" cap="flat" cmpd="sng">
            <a:solidFill>
              <a:srgbClr val="CC4125"/>
            </a:solidFill>
            <a:prstDash val="solid"/>
            <a:round/>
            <a:headEnd type="none" w="sm" len="sm"/>
            <a:tailEnd type="none" w="sm" len="sm"/>
          </a:ln>
        </p:spPr>
      </p:pic>
      <p:pic>
        <p:nvPicPr>
          <p:cNvPr id="346" name="Google Shape;346;p25"/>
          <p:cNvPicPr preferRelativeResize="0"/>
          <p:nvPr/>
        </p:nvPicPr>
        <p:blipFill>
          <a:blip r:embed="rId7">
            <a:alphaModFix/>
          </a:blip>
          <a:stretch>
            <a:fillRect/>
          </a:stretch>
        </p:blipFill>
        <p:spPr>
          <a:xfrm>
            <a:off x="7712600" y="1791000"/>
            <a:ext cx="167375" cy="233430"/>
          </a:xfrm>
          <a:prstGeom prst="rect">
            <a:avLst/>
          </a:prstGeom>
          <a:noFill/>
          <a:ln>
            <a:noFill/>
          </a:ln>
        </p:spPr>
      </p:pic>
      <p:pic>
        <p:nvPicPr>
          <p:cNvPr id="347" name="Google Shape;347;p25"/>
          <p:cNvPicPr preferRelativeResize="0"/>
          <p:nvPr/>
        </p:nvPicPr>
        <p:blipFill rotWithShape="1">
          <a:blip r:embed="rId8">
            <a:alphaModFix/>
          </a:blip>
          <a:srcRect l="11598" r="69952"/>
          <a:stretch/>
        </p:blipFill>
        <p:spPr>
          <a:xfrm>
            <a:off x="4143450" y="1771106"/>
            <a:ext cx="542400" cy="273219"/>
          </a:xfrm>
          <a:prstGeom prst="rect">
            <a:avLst/>
          </a:prstGeom>
          <a:noFill/>
          <a:ln>
            <a:noFill/>
          </a:ln>
        </p:spPr>
      </p:pic>
      <p:sp>
        <p:nvSpPr>
          <p:cNvPr id="348" name="Google Shape;348;p25"/>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26"/>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sp>
        <p:nvSpPr>
          <p:cNvPr id="354" name="Google Shape;354;p26"/>
          <p:cNvSpPr txBox="1">
            <a:spLocks noGrp="1"/>
          </p:cNvSpPr>
          <p:nvPr>
            <p:ph type="body" idx="1"/>
          </p:nvPr>
        </p:nvSpPr>
        <p:spPr>
          <a:xfrm>
            <a:off x="388950" y="1038000"/>
            <a:ext cx="8051400" cy="10989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a:t>We use </a:t>
            </a:r>
            <a:r>
              <a:rPr lang="en" sz="1800" b="1"/>
              <a:t>adaptive average pooling </a:t>
            </a:r>
            <a:r>
              <a:rPr lang="en" sz="1800"/>
              <a:t>as         . </a:t>
            </a:r>
            <a:endParaRPr sz="1800"/>
          </a:p>
          <a:p>
            <a:pPr marL="457200" lvl="0" indent="-342900" algn="l" rtl="0">
              <a:lnSpc>
                <a:spcPct val="115000"/>
              </a:lnSpc>
              <a:spcBef>
                <a:spcPts val="0"/>
              </a:spcBef>
              <a:spcAft>
                <a:spcPts val="0"/>
              </a:spcAft>
              <a:buSzPts val="1800"/>
              <a:buChar char="●"/>
            </a:pPr>
            <a:r>
              <a:rPr lang="en" sz="1800"/>
              <a:t>Similar to local smoothing over each individual feature map, and results in one single representation at            of predefined dimensionality    .</a:t>
            </a:r>
            <a:endParaRPr sz="1800"/>
          </a:p>
        </p:txBody>
      </p:sp>
      <p:sp>
        <p:nvSpPr>
          <p:cNvPr id="355" name="Google Shape;355;p26"/>
          <p:cNvSpPr/>
          <p:nvPr/>
        </p:nvSpPr>
        <p:spPr>
          <a:xfrm>
            <a:off x="429625" y="1635738"/>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6"/>
          <p:cNvSpPr/>
          <p:nvPr/>
        </p:nvSpPr>
        <p:spPr>
          <a:xfrm>
            <a:off x="289550" y="4098660"/>
            <a:ext cx="251100" cy="238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6"/>
          <p:cNvSpPr/>
          <p:nvPr/>
        </p:nvSpPr>
        <p:spPr>
          <a:xfrm>
            <a:off x="543425" y="1652500"/>
            <a:ext cx="260100" cy="715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58" name="Google Shape;358;p26"/>
          <p:cNvCxnSpPr>
            <a:stCxn id="359" idx="1"/>
            <a:endCxn id="360" idx="5"/>
          </p:cNvCxnSpPr>
          <p:nvPr/>
        </p:nvCxnSpPr>
        <p:spPr>
          <a:xfrm flipH="1">
            <a:off x="3543151" y="2665425"/>
            <a:ext cx="339900" cy="84900"/>
          </a:xfrm>
          <a:prstGeom prst="straightConnector1">
            <a:avLst/>
          </a:prstGeom>
          <a:noFill/>
          <a:ln w="28575" cap="flat" cmpd="sng">
            <a:solidFill>
              <a:srgbClr val="FF0000"/>
            </a:solidFill>
            <a:prstDash val="solid"/>
            <a:round/>
            <a:headEnd type="none" w="med" len="med"/>
            <a:tailEnd type="triangle" w="med" len="med"/>
          </a:ln>
        </p:spPr>
      </p:cxnSp>
      <p:sp>
        <p:nvSpPr>
          <p:cNvPr id="359" name="Google Shape;359;p26"/>
          <p:cNvSpPr txBox="1"/>
          <p:nvPr/>
        </p:nvSpPr>
        <p:spPr>
          <a:xfrm>
            <a:off x="3883051" y="2374575"/>
            <a:ext cx="1290600" cy="5817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115000"/>
              </a:lnSpc>
              <a:spcBef>
                <a:spcPts val="600"/>
              </a:spcBef>
              <a:spcAft>
                <a:spcPts val="0"/>
              </a:spcAft>
              <a:buNone/>
            </a:pPr>
            <a:r>
              <a:rPr lang="en" sz="1200" b="1">
                <a:solidFill>
                  <a:schemeClr val="dk1"/>
                </a:solidFill>
                <a:latin typeface="PT Serif"/>
                <a:ea typeface="PT Serif"/>
                <a:cs typeface="PT Serif"/>
                <a:sym typeface="PT Serif"/>
              </a:rPr>
              <a:t>Locally aware feature</a:t>
            </a:r>
            <a:endParaRPr sz="1200"/>
          </a:p>
        </p:txBody>
      </p:sp>
      <p:sp>
        <p:nvSpPr>
          <p:cNvPr id="361" name="Google Shape;361;p26"/>
          <p:cNvSpPr/>
          <p:nvPr/>
        </p:nvSpPr>
        <p:spPr>
          <a:xfrm>
            <a:off x="835566" y="3233919"/>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6"/>
          <p:cNvSpPr/>
          <p:nvPr/>
        </p:nvSpPr>
        <p:spPr>
          <a:xfrm>
            <a:off x="1181375" y="3233919"/>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26"/>
          <p:cNvSpPr/>
          <p:nvPr/>
        </p:nvSpPr>
        <p:spPr>
          <a:xfrm>
            <a:off x="1525965" y="3233919"/>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6"/>
          <p:cNvSpPr/>
          <p:nvPr/>
        </p:nvSpPr>
        <p:spPr>
          <a:xfrm>
            <a:off x="835554" y="2919373"/>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6"/>
          <p:cNvSpPr/>
          <p:nvPr/>
        </p:nvSpPr>
        <p:spPr>
          <a:xfrm>
            <a:off x="1181375" y="2919373"/>
            <a:ext cx="425100" cy="411300"/>
          </a:xfrm>
          <a:prstGeom prst="cube">
            <a:avLst>
              <a:gd name="adj" fmla="val 37176"/>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6"/>
          <p:cNvSpPr/>
          <p:nvPr/>
        </p:nvSpPr>
        <p:spPr>
          <a:xfrm>
            <a:off x="1525965" y="2919373"/>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6"/>
          <p:cNvSpPr/>
          <p:nvPr/>
        </p:nvSpPr>
        <p:spPr>
          <a:xfrm>
            <a:off x="850511" y="2588613"/>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6"/>
          <p:cNvSpPr/>
          <p:nvPr/>
        </p:nvSpPr>
        <p:spPr>
          <a:xfrm>
            <a:off x="1181375" y="2588625"/>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6"/>
          <p:cNvSpPr/>
          <p:nvPr/>
        </p:nvSpPr>
        <p:spPr>
          <a:xfrm>
            <a:off x="1517227" y="2588636"/>
            <a:ext cx="425100" cy="411300"/>
          </a:xfrm>
          <a:prstGeom prst="cube">
            <a:avLst>
              <a:gd name="adj" fmla="val 37176"/>
            </a:avLst>
          </a:prstGeom>
          <a:solidFill>
            <a:srgbClr val="CC412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6"/>
          <p:cNvSpPr/>
          <p:nvPr/>
        </p:nvSpPr>
        <p:spPr>
          <a:xfrm>
            <a:off x="2873819" y="2616941"/>
            <a:ext cx="669300" cy="6537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70" name="Google Shape;370;p26"/>
          <p:cNvCxnSpPr/>
          <p:nvPr/>
        </p:nvCxnSpPr>
        <p:spPr>
          <a:xfrm rot="10800000" flipH="1">
            <a:off x="2024304" y="3045845"/>
            <a:ext cx="800700" cy="4200"/>
          </a:xfrm>
          <a:prstGeom prst="straightConnector1">
            <a:avLst/>
          </a:prstGeom>
          <a:noFill/>
          <a:ln w="9525" cap="flat" cmpd="sng">
            <a:solidFill>
              <a:schemeClr val="dk2"/>
            </a:solidFill>
            <a:prstDash val="solid"/>
            <a:round/>
            <a:headEnd type="none" w="med" len="med"/>
            <a:tailEnd type="triangle" w="med" len="med"/>
          </a:ln>
        </p:spPr>
      </p:cxnSp>
      <p:pic>
        <p:nvPicPr>
          <p:cNvPr id="371" name="Google Shape;371;p26"/>
          <p:cNvPicPr preferRelativeResize="0"/>
          <p:nvPr/>
        </p:nvPicPr>
        <p:blipFill>
          <a:blip r:embed="rId3">
            <a:alphaModFix/>
          </a:blip>
          <a:stretch>
            <a:fillRect/>
          </a:stretch>
        </p:blipFill>
        <p:spPr>
          <a:xfrm>
            <a:off x="2198894" y="2716538"/>
            <a:ext cx="406234" cy="264615"/>
          </a:xfrm>
          <a:prstGeom prst="rect">
            <a:avLst/>
          </a:prstGeom>
          <a:noFill/>
          <a:ln>
            <a:noFill/>
          </a:ln>
        </p:spPr>
      </p:pic>
      <p:sp>
        <p:nvSpPr>
          <p:cNvPr id="372" name="Google Shape;372;p26"/>
          <p:cNvSpPr txBox="1"/>
          <p:nvPr/>
        </p:nvSpPr>
        <p:spPr>
          <a:xfrm>
            <a:off x="1005286" y="3705053"/>
            <a:ext cx="800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PT Serif"/>
              <a:ea typeface="PT Serif"/>
              <a:cs typeface="PT Serif"/>
              <a:sym typeface="PT Serif"/>
            </a:endParaRPr>
          </a:p>
        </p:txBody>
      </p:sp>
      <p:pic>
        <p:nvPicPr>
          <p:cNvPr id="373" name="Google Shape;373;p26"/>
          <p:cNvPicPr preferRelativeResize="0"/>
          <p:nvPr/>
        </p:nvPicPr>
        <p:blipFill rotWithShape="1">
          <a:blip r:embed="rId4">
            <a:alphaModFix/>
          </a:blip>
          <a:srcRect b="54094"/>
          <a:stretch/>
        </p:blipFill>
        <p:spPr>
          <a:xfrm>
            <a:off x="1120728" y="3727027"/>
            <a:ext cx="485703" cy="194898"/>
          </a:xfrm>
          <a:prstGeom prst="rect">
            <a:avLst/>
          </a:prstGeom>
          <a:noFill/>
          <a:ln>
            <a:noFill/>
          </a:ln>
        </p:spPr>
      </p:pic>
      <p:pic>
        <p:nvPicPr>
          <p:cNvPr id="374" name="Google Shape;374;p26"/>
          <p:cNvPicPr preferRelativeResize="0"/>
          <p:nvPr/>
        </p:nvPicPr>
        <p:blipFill rotWithShape="1">
          <a:blip r:embed="rId4">
            <a:alphaModFix/>
          </a:blip>
          <a:srcRect t="54094"/>
          <a:stretch/>
        </p:blipFill>
        <p:spPr>
          <a:xfrm>
            <a:off x="2768399" y="3330813"/>
            <a:ext cx="542409" cy="217649"/>
          </a:xfrm>
          <a:prstGeom prst="rect">
            <a:avLst/>
          </a:prstGeom>
          <a:noFill/>
          <a:ln>
            <a:noFill/>
          </a:ln>
        </p:spPr>
      </p:pic>
      <p:sp>
        <p:nvSpPr>
          <p:cNvPr id="375" name="Google Shape;375;p26"/>
          <p:cNvSpPr txBox="1"/>
          <p:nvPr/>
        </p:nvSpPr>
        <p:spPr>
          <a:xfrm>
            <a:off x="1009763" y="2126925"/>
            <a:ext cx="7917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    </a:t>
            </a:r>
            <a:r>
              <a:rPr lang="en" sz="1800">
                <a:latin typeface="PT Serif"/>
                <a:ea typeface="PT Serif"/>
                <a:cs typeface="PT Serif"/>
                <a:sym typeface="PT Serif"/>
              </a:rPr>
              <a:t>= 3</a:t>
            </a:r>
            <a:endParaRPr sz="1800">
              <a:latin typeface="PT Serif"/>
              <a:ea typeface="PT Serif"/>
              <a:cs typeface="PT Serif"/>
              <a:sym typeface="PT Serif"/>
            </a:endParaRPr>
          </a:p>
        </p:txBody>
      </p:sp>
      <p:pic>
        <p:nvPicPr>
          <p:cNvPr id="376" name="Google Shape;376;p26"/>
          <p:cNvPicPr preferRelativeResize="0"/>
          <p:nvPr/>
        </p:nvPicPr>
        <p:blipFill>
          <a:blip r:embed="rId5">
            <a:alphaModFix/>
          </a:blip>
          <a:stretch>
            <a:fillRect/>
          </a:stretch>
        </p:blipFill>
        <p:spPr>
          <a:xfrm>
            <a:off x="1044013" y="2246176"/>
            <a:ext cx="167400" cy="223200"/>
          </a:xfrm>
          <a:prstGeom prst="rect">
            <a:avLst/>
          </a:prstGeom>
          <a:noFill/>
          <a:ln>
            <a:noFill/>
          </a:ln>
        </p:spPr>
      </p:pic>
      <p:cxnSp>
        <p:nvCxnSpPr>
          <p:cNvPr id="377" name="Google Shape;377;p26"/>
          <p:cNvCxnSpPr/>
          <p:nvPr/>
        </p:nvCxnSpPr>
        <p:spPr>
          <a:xfrm flipH="1">
            <a:off x="2181950" y="2517750"/>
            <a:ext cx="4153500" cy="1661400"/>
          </a:xfrm>
          <a:prstGeom prst="straightConnector1">
            <a:avLst/>
          </a:prstGeom>
          <a:noFill/>
          <a:ln w="9525" cap="flat" cmpd="sng">
            <a:solidFill>
              <a:schemeClr val="dk2"/>
            </a:solidFill>
            <a:prstDash val="solid"/>
            <a:round/>
            <a:headEnd type="none" w="med" len="med"/>
            <a:tailEnd type="none" w="med" len="med"/>
          </a:ln>
        </p:spPr>
      </p:cxnSp>
      <p:pic>
        <p:nvPicPr>
          <p:cNvPr id="378" name="Google Shape;378;p26"/>
          <p:cNvPicPr preferRelativeResize="0"/>
          <p:nvPr/>
        </p:nvPicPr>
        <p:blipFill>
          <a:blip r:embed="rId6">
            <a:alphaModFix/>
          </a:blip>
          <a:stretch>
            <a:fillRect/>
          </a:stretch>
        </p:blipFill>
        <p:spPr>
          <a:xfrm>
            <a:off x="5182093" y="4479369"/>
            <a:ext cx="981165" cy="230061"/>
          </a:xfrm>
          <a:prstGeom prst="rect">
            <a:avLst/>
          </a:prstGeom>
          <a:noFill/>
          <a:ln>
            <a:noFill/>
          </a:ln>
        </p:spPr>
      </p:pic>
      <p:sp>
        <p:nvSpPr>
          <p:cNvPr id="379" name="Google Shape;379;p26"/>
          <p:cNvSpPr/>
          <p:nvPr/>
        </p:nvSpPr>
        <p:spPr>
          <a:xfrm>
            <a:off x="6867704" y="3810277"/>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26"/>
          <p:cNvSpPr/>
          <p:nvPr/>
        </p:nvSpPr>
        <p:spPr>
          <a:xfrm>
            <a:off x="7079239" y="3810277"/>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6"/>
          <p:cNvSpPr/>
          <p:nvPr/>
        </p:nvSpPr>
        <p:spPr>
          <a:xfrm>
            <a:off x="7287460" y="3810277"/>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6"/>
          <p:cNvSpPr/>
          <p:nvPr/>
        </p:nvSpPr>
        <p:spPr>
          <a:xfrm>
            <a:off x="7498995" y="3810277"/>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6"/>
          <p:cNvSpPr/>
          <p:nvPr/>
        </p:nvSpPr>
        <p:spPr>
          <a:xfrm>
            <a:off x="7702374" y="3810277"/>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6"/>
          <p:cNvSpPr/>
          <p:nvPr/>
        </p:nvSpPr>
        <p:spPr>
          <a:xfrm>
            <a:off x="6870125" y="3617207"/>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26"/>
          <p:cNvSpPr/>
          <p:nvPr/>
        </p:nvSpPr>
        <p:spPr>
          <a:xfrm>
            <a:off x="7081660" y="3617207"/>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6"/>
          <p:cNvSpPr/>
          <p:nvPr/>
        </p:nvSpPr>
        <p:spPr>
          <a:xfrm>
            <a:off x="7289881" y="3617207"/>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6"/>
          <p:cNvSpPr/>
          <p:nvPr/>
        </p:nvSpPr>
        <p:spPr>
          <a:xfrm>
            <a:off x="7501416" y="3617207"/>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6"/>
          <p:cNvSpPr/>
          <p:nvPr/>
        </p:nvSpPr>
        <p:spPr>
          <a:xfrm>
            <a:off x="7704795" y="3617207"/>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6"/>
          <p:cNvSpPr/>
          <p:nvPr/>
        </p:nvSpPr>
        <p:spPr>
          <a:xfrm>
            <a:off x="6870125" y="3424232"/>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6"/>
          <p:cNvSpPr/>
          <p:nvPr/>
        </p:nvSpPr>
        <p:spPr>
          <a:xfrm>
            <a:off x="7081660" y="3424232"/>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6"/>
          <p:cNvSpPr/>
          <p:nvPr/>
        </p:nvSpPr>
        <p:spPr>
          <a:xfrm>
            <a:off x="7289881" y="3424232"/>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6"/>
          <p:cNvSpPr/>
          <p:nvPr/>
        </p:nvSpPr>
        <p:spPr>
          <a:xfrm>
            <a:off x="7501416" y="3424232"/>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6"/>
          <p:cNvSpPr/>
          <p:nvPr/>
        </p:nvSpPr>
        <p:spPr>
          <a:xfrm>
            <a:off x="7704795" y="3424232"/>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6"/>
          <p:cNvSpPr/>
          <p:nvPr/>
        </p:nvSpPr>
        <p:spPr>
          <a:xfrm>
            <a:off x="6872555" y="3231889"/>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6"/>
          <p:cNvSpPr/>
          <p:nvPr/>
        </p:nvSpPr>
        <p:spPr>
          <a:xfrm>
            <a:off x="7084090" y="3231889"/>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6"/>
          <p:cNvSpPr/>
          <p:nvPr/>
        </p:nvSpPr>
        <p:spPr>
          <a:xfrm>
            <a:off x="7292311" y="3231889"/>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6"/>
          <p:cNvSpPr/>
          <p:nvPr/>
        </p:nvSpPr>
        <p:spPr>
          <a:xfrm>
            <a:off x="7503846" y="3231889"/>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6"/>
          <p:cNvSpPr/>
          <p:nvPr/>
        </p:nvSpPr>
        <p:spPr>
          <a:xfrm>
            <a:off x="7707225" y="3231889"/>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6"/>
          <p:cNvSpPr/>
          <p:nvPr/>
        </p:nvSpPr>
        <p:spPr>
          <a:xfrm>
            <a:off x="6870125" y="3050053"/>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6"/>
          <p:cNvSpPr/>
          <p:nvPr/>
        </p:nvSpPr>
        <p:spPr>
          <a:xfrm>
            <a:off x="7081660" y="3050053"/>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6"/>
          <p:cNvSpPr/>
          <p:nvPr/>
        </p:nvSpPr>
        <p:spPr>
          <a:xfrm>
            <a:off x="7289881" y="3050053"/>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6"/>
          <p:cNvSpPr/>
          <p:nvPr/>
        </p:nvSpPr>
        <p:spPr>
          <a:xfrm>
            <a:off x="7501416" y="3050053"/>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6"/>
          <p:cNvSpPr/>
          <p:nvPr/>
        </p:nvSpPr>
        <p:spPr>
          <a:xfrm>
            <a:off x="7704795" y="3050053"/>
            <a:ext cx="512700" cy="4521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6"/>
          <p:cNvSpPr/>
          <p:nvPr/>
        </p:nvSpPr>
        <p:spPr>
          <a:xfrm>
            <a:off x="5134104" y="3961087"/>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6"/>
          <p:cNvSpPr/>
          <p:nvPr/>
        </p:nvSpPr>
        <p:spPr>
          <a:xfrm>
            <a:off x="5341934" y="3961087"/>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6"/>
          <p:cNvSpPr/>
          <p:nvPr/>
        </p:nvSpPr>
        <p:spPr>
          <a:xfrm>
            <a:off x="5550256" y="3961087"/>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6"/>
          <p:cNvSpPr/>
          <p:nvPr/>
        </p:nvSpPr>
        <p:spPr>
          <a:xfrm>
            <a:off x="5758810" y="3961087"/>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6"/>
          <p:cNvSpPr/>
          <p:nvPr/>
        </p:nvSpPr>
        <p:spPr>
          <a:xfrm>
            <a:off x="5966408" y="3961087"/>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6"/>
          <p:cNvSpPr/>
          <p:nvPr/>
        </p:nvSpPr>
        <p:spPr>
          <a:xfrm>
            <a:off x="5134104" y="3771704"/>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6"/>
          <p:cNvSpPr/>
          <p:nvPr/>
        </p:nvSpPr>
        <p:spPr>
          <a:xfrm>
            <a:off x="5341934" y="3771704"/>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6"/>
          <p:cNvSpPr/>
          <p:nvPr/>
        </p:nvSpPr>
        <p:spPr>
          <a:xfrm>
            <a:off x="5550256" y="3771704"/>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6"/>
          <p:cNvSpPr/>
          <p:nvPr/>
        </p:nvSpPr>
        <p:spPr>
          <a:xfrm>
            <a:off x="5758810" y="3771704"/>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6"/>
          <p:cNvSpPr/>
          <p:nvPr/>
        </p:nvSpPr>
        <p:spPr>
          <a:xfrm>
            <a:off x="5966408" y="3771704"/>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6"/>
          <p:cNvSpPr/>
          <p:nvPr/>
        </p:nvSpPr>
        <p:spPr>
          <a:xfrm>
            <a:off x="5134104" y="3586241"/>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6"/>
          <p:cNvSpPr/>
          <p:nvPr/>
        </p:nvSpPr>
        <p:spPr>
          <a:xfrm>
            <a:off x="5341934" y="3586241"/>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6"/>
          <p:cNvSpPr/>
          <p:nvPr/>
        </p:nvSpPr>
        <p:spPr>
          <a:xfrm>
            <a:off x="5550256" y="3586241"/>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6"/>
          <p:cNvSpPr/>
          <p:nvPr/>
        </p:nvSpPr>
        <p:spPr>
          <a:xfrm>
            <a:off x="5758810" y="3586241"/>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6"/>
          <p:cNvSpPr/>
          <p:nvPr/>
        </p:nvSpPr>
        <p:spPr>
          <a:xfrm>
            <a:off x="5966408" y="3586241"/>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6"/>
          <p:cNvSpPr/>
          <p:nvPr/>
        </p:nvSpPr>
        <p:spPr>
          <a:xfrm>
            <a:off x="5134104" y="3412586"/>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6"/>
          <p:cNvSpPr/>
          <p:nvPr/>
        </p:nvSpPr>
        <p:spPr>
          <a:xfrm>
            <a:off x="5341934" y="3412586"/>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6"/>
          <p:cNvSpPr/>
          <p:nvPr/>
        </p:nvSpPr>
        <p:spPr>
          <a:xfrm>
            <a:off x="5550256" y="3412586"/>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6"/>
          <p:cNvSpPr/>
          <p:nvPr/>
        </p:nvSpPr>
        <p:spPr>
          <a:xfrm>
            <a:off x="5758810" y="3412586"/>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6"/>
          <p:cNvSpPr/>
          <p:nvPr/>
        </p:nvSpPr>
        <p:spPr>
          <a:xfrm>
            <a:off x="5966408" y="3412586"/>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6"/>
          <p:cNvSpPr/>
          <p:nvPr/>
        </p:nvSpPr>
        <p:spPr>
          <a:xfrm>
            <a:off x="5134104" y="3231894"/>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6"/>
          <p:cNvSpPr/>
          <p:nvPr/>
        </p:nvSpPr>
        <p:spPr>
          <a:xfrm>
            <a:off x="5341934" y="3231894"/>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26"/>
          <p:cNvSpPr/>
          <p:nvPr/>
        </p:nvSpPr>
        <p:spPr>
          <a:xfrm>
            <a:off x="5550256" y="3231894"/>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6"/>
          <p:cNvSpPr/>
          <p:nvPr/>
        </p:nvSpPr>
        <p:spPr>
          <a:xfrm>
            <a:off x="5758810" y="3231894"/>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6"/>
          <p:cNvSpPr/>
          <p:nvPr/>
        </p:nvSpPr>
        <p:spPr>
          <a:xfrm>
            <a:off x="5966408" y="3231894"/>
            <a:ext cx="319200" cy="293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429" name="Google Shape;429;p26"/>
          <p:cNvPicPr preferRelativeResize="0"/>
          <p:nvPr/>
        </p:nvPicPr>
        <p:blipFill rotWithShape="1">
          <a:blip r:embed="rId7">
            <a:alphaModFix/>
          </a:blip>
          <a:srcRect l="-2330" r="2330" b="53233"/>
          <a:stretch/>
        </p:blipFill>
        <p:spPr>
          <a:xfrm>
            <a:off x="7084102" y="4543469"/>
            <a:ext cx="998333" cy="182958"/>
          </a:xfrm>
          <a:prstGeom prst="rect">
            <a:avLst/>
          </a:prstGeom>
          <a:noFill/>
          <a:ln>
            <a:noFill/>
          </a:ln>
        </p:spPr>
      </p:pic>
      <p:sp>
        <p:nvSpPr>
          <p:cNvPr id="430" name="Google Shape;430;p26"/>
          <p:cNvSpPr txBox="1"/>
          <p:nvPr/>
        </p:nvSpPr>
        <p:spPr>
          <a:xfrm>
            <a:off x="6655308" y="4184346"/>
            <a:ext cx="22098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600"/>
              </a:spcBef>
              <a:spcAft>
                <a:spcPts val="0"/>
              </a:spcAft>
              <a:buNone/>
            </a:pPr>
            <a:r>
              <a:rPr lang="en" b="1">
                <a:solidFill>
                  <a:schemeClr val="dk1"/>
                </a:solidFill>
                <a:latin typeface="PT Serif"/>
                <a:ea typeface="PT Serif"/>
                <a:cs typeface="PT Serif"/>
                <a:sym typeface="PT Serif"/>
              </a:rPr>
              <a:t>Locally aware features</a:t>
            </a:r>
            <a:r>
              <a:rPr lang="en">
                <a:solidFill>
                  <a:schemeClr val="dk1"/>
                </a:solidFill>
                <a:latin typeface="PT Serif"/>
                <a:ea typeface="PT Serif"/>
                <a:cs typeface="PT Serif"/>
                <a:sym typeface="PT Serif"/>
              </a:rPr>
              <a:t> </a:t>
            </a:r>
            <a:endParaRPr/>
          </a:p>
        </p:txBody>
      </p:sp>
      <p:sp>
        <p:nvSpPr>
          <p:cNvPr id="431" name="Google Shape;431;p26"/>
          <p:cNvSpPr txBox="1"/>
          <p:nvPr/>
        </p:nvSpPr>
        <p:spPr>
          <a:xfrm>
            <a:off x="5046150" y="4212725"/>
            <a:ext cx="13785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600"/>
              </a:spcBef>
              <a:spcAft>
                <a:spcPts val="0"/>
              </a:spcAft>
              <a:buNone/>
            </a:pPr>
            <a:r>
              <a:rPr lang="en" b="1">
                <a:solidFill>
                  <a:schemeClr val="dk1"/>
                </a:solidFill>
                <a:latin typeface="PT Serif"/>
                <a:ea typeface="PT Serif"/>
                <a:cs typeface="PT Serif"/>
                <a:sym typeface="PT Serif"/>
              </a:rPr>
              <a:t>Feature map</a:t>
            </a:r>
            <a:endParaRPr/>
          </a:p>
        </p:txBody>
      </p:sp>
      <p:cxnSp>
        <p:nvCxnSpPr>
          <p:cNvPr id="432" name="Google Shape;432;p26"/>
          <p:cNvCxnSpPr/>
          <p:nvPr/>
        </p:nvCxnSpPr>
        <p:spPr>
          <a:xfrm rot="10800000" flipH="1">
            <a:off x="6359757" y="3742017"/>
            <a:ext cx="358800" cy="1800"/>
          </a:xfrm>
          <a:prstGeom prst="straightConnector1">
            <a:avLst/>
          </a:prstGeom>
          <a:noFill/>
          <a:ln w="19050" cap="flat" cmpd="sng">
            <a:solidFill>
              <a:schemeClr val="dk2"/>
            </a:solidFill>
            <a:prstDash val="solid"/>
            <a:round/>
            <a:headEnd type="none" w="med" len="med"/>
            <a:tailEnd type="triangle" w="med" len="med"/>
          </a:ln>
        </p:spPr>
      </p:cxnSp>
      <p:pic>
        <p:nvPicPr>
          <p:cNvPr id="433" name="Google Shape;433;p26"/>
          <p:cNvPicPr preferRelativeResize="0"/>
          <p:nvPr/>
        </p:nvPicPr>
        <p:blipFill>
          <a:blip r:embed="rId8">
            <a:alphaModFix/>
          </a:blip>
          <a:stretch>
            <a:fillRect/>
          </a:stretch>
        </p:blipFill>
        <p:spPr>
          <a:xfrm>
            <a:off x="749125" y="4364563"/>
            <a:ext cx="3875436" cy="344875"/>
          </a:xfrm>
          <a:prstGeom prst="rect">
            <a:avLst/>
          </a:prstGeom>
          <a:noFill/>
          <a:ln w="9525" cap="flat" cmpd="sng">
            <a:solidFill>
              <a:srgbClr val="CC4125"/>
            </a:solidFill>
            <a:prstDash val="solid"/>
            <a:round/>
            <a:headEnd type="none" w="sm" len="sm"/>
            <a:tailEnd type="none" w="sm" len="sm"/>
          </a:ln>
        </p:spPr>
      </p:pic>
      <p:cxnSp>
        <p:nvCxnSpPr>
          <p:cNvPr id="434" name="Google Shape;434;p26"/>
          <p:cNvCxnSpPr/>
          <p:nvPr/>
        </p:nvCxnSpPr>
        <p:spPr>
          <a:xfrm flipH="1">
            <a:off x="2334350" y="2670150"/>
            <a:ext cx="4153500" cy="1661400"/>
          </a:xfrm>
          <a:prstGeom prst="straightConnector1">
            <a:avLst/>
          </a:prstGeom>
          <a:noFill/>
          <a:ln w="9525" cap="flat" cmpd="sng">
            <a:solidFill>
              <a:schemeClr val="dk2"/>
            </a:solidFill>
            <a:prstDash val="solid"/>
            <a:round/>
            <a:headEnd type="none" w="med" len="med"/>
            <a:tailEnd type="none" w="med" len="med"/>
          </a:ln>
        </p:spPr>
      </p:cxnSp>
      <p:pic>
        <p:nvPicPr>
          <p:cNvPr id="435" name="Google Shape;435;p26"/>
          <p:cNvPicPr preferRelativeResize="0"/>
          <p:nvPr/>
        </p:nvPicPr>
        <p:blipFill>
          <a:blip r:embed="rId9">
            <a:alphaModFix/>
          </a:blip>
          <a:stretch>
            <a:fillRect/>
          </a:stretch>
        </p:blipFill>
        <p:spPr>
          <a:xfrm>
            <a:off x="7712600" y="1791000"/>
            <a:ext cx="167375" cy="233430"/>
          </a:xfrm>
          <a:prstGeom prst="rect">
            <a:avLst/>
          </a:prstGeom>
          <a:noFill/>
          <a:ln>
            <a:noFill/>
          </a:ln>
        </p:spPr>
      </p:pic>
      <p:pic>
        <p:nvPicPr>
          <p:cNvPr id="436" name="Google Shape;436;p26"/>
          <p:cNvPicPr preferRelativeResize="0"/>
          <p:nvPr/>
        </p:nvPicPr>
        <p:blipFill rotWithShape="1">
          <a:blip r:embed="rId10">
            <a:alphaModFix/>
          </a:blip>
          <a:srcRect l="11598" r="69952"/>
          <a:stretch/>
        </p:blipFill>
        <p:spPr>
          <a:xfrm>
            <a:off x="4143450" y="1771106"/>
            <a:ext cx="542400" cy="273219"/>
          </a:xfrm>
          <a:prstGeom prst="rect">
            <a:avLst/>
          </a:prstGeom>
          <a:noFill/>
          <a:ln>
            <a:noFill/>
          </a:ln>
        </p:spPr>
      </p:pic>
      <p:pic>
        <p:nvPicPr>
          <p:cNvPr id="437" name="Google Shape;437;p26"/>
          <p:cNvPicPr preferRelativeResize="0"/>
          <p:nvPr/>
        </p:nvPicPr>
        <p:blipFill>
          <a:blip r:embed="rId3">
            <a:alphaModFix/>
          </a:blip>
          <a:stretch>
            <a:fillRect/>
          </a:stretch>
        </p:blipFill>
        <p:spPr>
          <a:xfrm>
            <a:off x="4791800" y="1122951"/>
            <a:ext cx="422342" cy="289600"/>
          </a:xfrm>
          <a:prstGeom prst="rect">
            <a:avLst/>
          </a:prstGeom>
          <a:noFill/>
          <a:ln>
            <a:noFill/>
          </a:ln>
        </p:spPr>
      </p:pic>
      <p:sp>
        <p:nvSpPr>
          <p:cNvPr id="438" name="Google Shape;438;p26"/>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27"/>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sp>
        <p:nvSpPr>
          <p:cNvPr id="444" name="Google Shape;444;p27"/>
          <p:cNvSpPr txBox="1">
            <a:spLocks noGrp="1"/>
          </p:cNvSpPr>
          <p:nvPr>
            <p:ph type="body" idx="1"/>
          </p:nvPr>
        </p:nvSpPr>
        <p:spPr>
          <a:xfrm>
            <a:off x="388950" y="1038000"/>
            <a:ext cx="8051400" cy="7803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a:t>For a feature map tensor         , its </a:t>
            </a:r>
            <a:r>
              <a:rPr lang="en" sz="1800" b="1"/>
              <a:t>locally aware patch-feature collection</a:t>
            </a:r>
            <a:r>
              <a:rPr lang="en" sz="1800"/>
              <a:t>       </a:t>
            </a:r>
            <a:endParaRPr sz="1800"/>
          </a:p>
        </p:txBody>
      </p:sp>
      <p:pic>
        <p:nvPicPr>
          <p:cNvPr id="445" name="Google Shape;445;p27"/>
          <p:cNvPicPr preferRelativeResize="0"/>
          <p:nvPr/>
        </p:nvPicPr>
        <p:blipFill>
          <a:blip r:embed="rId3">
            <a:alphaModFix/>
          </a:blip>
          <a:stretch>
            <a:fillRect/>
          </a:stretch>
        </p:blipFill>
        <p:spPr>
          <a:xfrm>
            <a:off x="3501450" y="1101275"/>
            <a:ext cx="407746" cy="289500"/>
          </a:xfrm>
          <a:prstGeom prst="rect">
            <a:avLst/>
          </a:prstGeom>
          <a:noFill/>
          <a:ln>
            <a:noFill/>
          </a:ln>
        </p:spPr>
      </p:pic>
      <p:pic>
        <p:nvPicPr>
          <p:cNvPr id="446" name="Google Shape;446;p27"/>
          <p:cNvPicPr preferRelativeResize="0"/>
          <p:nvPr/>
        </p:nvPicPr>
        <p:blipFill>
          <a:blip r:embed="rId4">
            <a:alphaModFix/>
          </a:blip>
          <a:stretch>
            <a:fillRect/>
          </a:stretch>
        </p:blipFill>
        <p:spPr>
          <a:xfrm>
            <a:off x="2135013" y="1493188"/>
            <a:ext cx="5021914" cy="780300"/>
          </a:xfrm>
          <a:prstGeom prst="rect">
            <a:avLst/>
          </a:prstGeom>
          <a:noFill/>
          <a:ln>
            <a:noFill/>
          </a:ln>
        </p:spPr>
      </p:pic>
      <p:sp>
        <p:nvSpPr>
          <p:cNvPr id="447" name="Google Shape;447;p27"/>
          <p:cNvSpPr txBox="1">
            <a:spLocks noGrp="1"/>
          </p:cNvSpPr>
          <p:nvPr>
            <p:ph type="body" idx="1"/>
          </p:nvPr>
        </p:nvSpPr>
        <p:spPr>
          <a:xfrm>
            <a:off x="388950" y="2374688"/>
            <a:ext cx="8051400" cy="4617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a:t>with the optional use of a striding parameter    , which we set to 1</a:t>
            </a:r>
            <a:endParaRPr sz="1800"/>
          </a:p>
        </p:txBody>
      </p:sp>
      <p:pic>
        <p:nvPicPr>
          <p:cNvPr id="448" name="Google Shape;448;p27"/>
          <p:cNvPicPr preferRelativeResize="0"/>
          <p:nvPr/>
        </p:nvPicPr>
        <p:blipFill>
          <a:blip r:embed="rId5">
            <a:alphaModFix/>
          </a:blip>
          <a:stretch>
            <a:fillRect/>
          </a:stretch>
        </p:blipFill>
        <p:spPr>
          <a:xfrm>
            <a:off x="5545750" y="2535338"/>
            <a:ext cx="125250" cy="154475"/>
          </a:xfrm>
          <a:prstGeom prst="rect">
            <a:avLst/>
          </a:prstGeom>
          <a:noFill/>
          <a:ln>
            <a:noFill/>
          </a:ln>
        </p:spPr>
      </p:pic>
      <p:pic>
        <p:nvPicPr>
          <p:cNvPr id="449" name="Google Shape;449;p27"/>
          <p:cNvPicPr preferRelativeResize="0"/>
          <p:nvPr/>
        </p:nvPicPr>
        <p:blipFill rotWithShape="1">
          <a:blip r:embed="rId4">
            <a:alphaModFix/>
          </a:blip>
          <a:srcRect r="77393" b="48266"/>
          <a:stretch/>
        </p:blipFill>
        <p:spPr>
          <a:xfrm>
            <a:off x="6474654" y="3781788"/>
            <a:ext cx="993696" cy="321006"/>
          </a:xfrm>
          <a:prstGeom prst="rect">
            <a:avLst/>
          </a:prstGeom>
          <a:noFill/>
          <a:ln>
            <a:noFill/>
          </a:ln>
        </p:spPr>
      </p:pic>
      <p:sp>
        <p:nvSpPr>
          <p:cNvPr id="450" name="Google Shape;450;p27"/>
          <p:cNvSpPr/>
          <p:nvPr/>
        </p:nvSpPr>
        <p:spPr>
          <a:xfrm>
            <a:off x="1622757" y="379614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7"/>
          <p:cNvSpPr/>
          <p:nvPr/>
        </p:nvSpPr>
        <p:spPr>
          <a:xfrm>
            <a:off x="1874167" y="379614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7"/>
          <p:cNvSpPr/>
          <p:nvPr/>
        </p:nvSpPr>
        <p:spPr>
          <a:xfrm>
            <a:off x="2121639" y="379614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7"/>
          <p:cNvSpPr/>
          <p:nvPr/>
        </p:nvSpPr>
        <p:spPr>
          <a:xfrm>
            <a:off x="2373050" y="379614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7"/>
          <p:cNvSpPr/>
          <p:nvPr/>
        </p:nvSpPr>
        <p:spPr>
          <a:xfrm>
            <a:off x="2614767" y="379614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7"/>
          <p:cNvSpPr/>
          <p:nvPr/>
        </p:nvSpPr>
        <p:spPr>
          <a:xfrm>
            <a:off x="1625634" y="3553188"/>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7"/>
          <p:cNvSpPr/>
          <p:nvPr/>
        </p:nvSpPr>
        <p:spPr>
          <a:xfrm>
            <a:off x="1877045" y="3553188"/>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7"/>
          <p:cNvSpPr/>
          <p:nvPr/>
        </p:nvSpPr>
        <p:spPr>
          <a:xfrm>
            <a:off x="2124517" y="3553188"/>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7"/>
          <p:cNvSpPr/>
          <p:nvPr/>
        </p:nvSpPr>
        <p:spPr>
          <a:xfrm>
            <a:off x="2375927" y="3553188"/>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7"/>
          <p:cNvSpPr/>
          <p:nvPr/>
        </p:nvSpPr>
        <p:spPr>
          <a:xfrm>
            <a:off x="2617644" y="3553188"/>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7"/>
          <p:cNvSpPr/>
          <p:nvPr/>
        </p:nvSpPr>
        <p:spPr>
          <a:xfrm>
            <a:off x="1625634" y="3310356"/>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7"/>
          <p:cNvSpPr/>
          <p:nvPr/>
        </p:nvSpPr>
        <p:spPr>
          <a:xfrm>
            <a:off x="1877045" y="3310356"/>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7"/>
          <p:cNvSpPr/>
          <p:nvPr/>
        </p:nvSpPr>
        <p:spPr>
          <a:xfrm>
            <a:off x="2124517" y="3310356"/>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7"/>
          <p:cNvSpPr/>
          <p:nvPr/>
        </p:nvSpPr>
        <p:spPr>
          <a:xfrm>
            <a:off x="2375927" y="3310356"/>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4" name="Google Shape;464;p27"/>
          <p:cNvSpPr/>
          <p:nvPr/>
        </p:nvSpPr>
        <p:spPr>
          <a:xfrm>
            <a:off x="2617644" y="3310356"/>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7"/>
          <p:cNvSpPr/>
          <p:nvPr/>
        </p:nvSpPr>
        <p:spPr>
          <a:xfrm>
            <a:off x="1628523" y="3068319"/>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7"/>
          <p:cNvSpPr/>
          <p:nvPr/>
        </p:nvSpPr>
        <p:spPr>
          <a:xfrm>
            <a:off x="1879933" y="3068319"/>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7" name="Google Shape;467;p27"/>
          <p:cNvSpPr/>
          <p:nvPr/>
        </p:nvSpPr>
        <p:spPr>
          <a:xfrm>
            <a:off x="2127405" y="3068319"/>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7"/>
          <p:cNvSpPr/>
          <p:nvPr/>
        </p:nvSpPr>
        <p:spPr>
          <a:xfrm>
            <a:off x="2378816" y="3068319"/>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27"/>
          <p:cNvSpPr/>
          <p:nvPr/>
        </p:nvSpPr>
        <p:spPr>
          <a:xfrm>
            <a:off x="2620533" y="3068319"/>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27"/>
          <p:cNvSpPr/>
          <p:nvPr/>
        </p:nvSpPr>
        <p:spPr>
          <a:xfrm>
            <a:off x="1625634" y="2839503"/>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27"/>
          <p:cNvSpPr/>
          <p:nvPr/>
        </p:nvSpPr>
        <p:spPr>
          <a:xfrm>
            <a:off x="1877045" y="2839503"/>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7"/>
          <p:cNvSpPr/>
          <p:nvPr/>
        </p:nvSpPr>
        <p:spPr>
          <a:xfrm>
            <a:off x="2124517" y="2839503"/>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27"/>
          <p:cNvSpPr/>
          <p:nvPr/>
        </p:nvSpPr>
        <p:spPr>
          <a:xfrm>
            <a:off x="2375927" y="2839503"/>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7"/>
          <p:cNvSpPr/>
          <p:nvPr/>
        </p:nvSpPr>
        <p:spPr>
          <a:xfrm>
            <a:off x="2617644" y="2839503"/>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7"/>
          <p:cNvSpPr/>
          <p:nvPr/>
        </p:nvSpPr>
        <p:spPr>
          <a:xfrm>
            <a:off x="4062115" y="402223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27"/>
          <p:cNvSpPr/>
          <p:nvPr/>
        </p:nvSpPr>
        <p:spPr>
          <a:xfrm>
            <a:off x="4394426" y="401754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27"/>
          <p:cNvSpPr/>
          <p:nvPr/>
        </p:nvSpPr>
        <p:spPr>
          <a:xfrm>
            <a:off x="4725009" y="400404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7"/>
          <p:cNvSpPr/>
          <p:nvPr/>
        </p:nvSpPr>
        <p:spPr>
          <a:xfrm>
            <a:off x="5061696" y="400404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7"/>
          <p:cNvSpPr/>
          <p:nvPr/>
        </p:nvSpPr>
        <p:spPr>
          <a:xfrm>
            <a:off x="5387902" y="401754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7"/>
          <p:cNvSpPr/>
          <p:nvPr/>
        </p:nvSpPr>
        <p:spPr>
          <a:xfrm>
            <a:off x="4062126" y="371381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7"/>
          <p:cNvSpPr/>
          <p:nvPr/>
        </p:nvSpPr>
        <p:spPr>
          <a:xfrm>
            <a:off x="4394437" y="371381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7"/>
          <p:cNvSpPr/>
          <p:nvPr/>
        </p:nvSpPr>
        <p:spPr>
          <a:xfrm>
            <a:off x="4725020" y="371381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7"/>
          <p:cNvSpPr/>
          <p:nvPr/>
        </p:nvSpPr>
        <p:spPr>
          <a:xfrm>
            <a:off x="5061707" y="371381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7"/>
          <p:cNvSpPr/>
          <p:nvPr/>
        </p:nvSpPr>
        <p:spPr>
          <a:xfrm>
            <a:off x="5387913" y="371381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7"/>
          <p:cNvSpPr/>
          <p:nvPr/>
        </p:nvSpPr>
        <p:spPr>
          <a:xfrm>
            <a:off x="4062126" y="340684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7"/>
          <p:cNvSpPr/>
          <p:nvPr/>
        </p:nvSpPr>
        <p:spPr>
          <a:xfrm>
            <a:off x="4394437" y="340684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27"/>
          <p:cNvSpPr/>
          <p:nvPr/>
        </p:nvSpPr>
        <p:spPr>
          <a:xfrm>
            <a:off x="4699964" y="340684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7"/>
          <p:cNvSpPr/>
          <p:nvPr/>
        </p:nvSpPr>
        <p:spPr>
          <a:xfrm>
            <a:off x="5061707" y="340684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7"/>
          <p:cNvSpPr/>
          <p:nvPr/>
        </p:nvSpPr>
        <p:spPr>
          <a:xfrm>
            <a:off x="5387913" y="340684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7"/>
          <p:cNvSpPr/>
          <p:nvPr/>
        </p:nvSpPr>
        <p:spPr>
          <a:xfrm>
            <a:off x="4062126" y="309473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7"/>
          <p:cNvSpPr/>
          <p:nvPr/>
        </p:nvSpPr>
        <p:spPr>
          <a:xfrm>
            <a:off x="4394437" y="309473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7"/>
          <p:cNvSpPr/>
          <p:nvPr/>
        </p:nvSpPr>
        <p:spPr>
          <a:xfrm>
            <a:off x="4699964" y="309473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7"/>
          <p:cNvSpPr/>
          <p:nvPr/>
        </p:nvSpPr>
        <p:spPr>
          <a:xfrm>
            <a:off x="5061707" y="309472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7"/>
          <p:cNvSpPr/>
          <p:nvPr/>
        </p:nvSpPr>
        <p:spPr>
          <a:xfrm>
            <a:off x="5387913" y="309473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27"/>
          <p:cNvSpPr/>
          <p:nvPr/>
        </p:nvSpPr>
        <p:spPr>
          <a:xfrm>
            <a:off x="4062126" y="279145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7"/>
          <p:cNvSpPr/>
          <p:nvPr/>
        </p:nvSpPr>
        <p:spPr>
          <a:xfrm>
            <a:off x="4394437" y="279613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27"/>
          <p:cNvSpPr/>
          <p:nvPr/>
        </p:nvSpPr>
        <p:spPr>
          <a:xfrm>
            <a:off x="4725020" y="279613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27"/>
          <p:cNvSpPr/>
          <p:nvPr/>
        </p:nvSpPr>
        <p:spPr>
          <a:xfrm>
            <a:off x="5061707" y="279613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7"/>
          <p:cNvSpPr/>
          <p:nvPr/>
        </p:nvSpPr>
        <p:spPr>
          <a:xfrm>
            <a:off x="5387913" y="279614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7"/>
          <p:cNvSpPr txBox="1"/>
          <p:nvPr/>
        </p:nvSpPr>
        <p:spPr>
          <a:xfrm>
            <a:off x="3668084" y="3408511"/>
            <a:ext cx="243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501" name="Google Shape;501;p27"/>
          <p:cNvSpPr txBox="1"/>
          <p:nvPr/>
        </p:nvSpPr>
        <p:spPr>
          <a:xfrm>
            <a:off x="6114048" y="3408511"/>
            <a:ext cx="243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pic>
        <p:nvPicPr>
          <p:cNvPr id="502" name="Google Shape;502;p27"/>
          <p:cNvPicPr preferRelativeResize="0"/>
          <p:nvPr/>
        </p:nvPicPr>
        <p:blipFill rotWithShape="1">
          <a:blip r:embed="rId6">
            <a:alphaModFix/>
          </a:blip>
          <a:srcRect t="53233"/>
          <a:stretch/>
        </p:blipFill>
        <p:spPr>
          <a:xfrm>
            <a:off x="4411349" y="4637612"/>
            <a:ext cx="1186539" cy="230227"/>
          </a:xfrm>
          <a:prstGeom prst="rect">
            <a:avLst/>
          </a:prstGeom>
          <a:noFill/>
          <a:ln>
            <a:noFill/>
          </a:ln>
        </p:spPr>
      </p:pic>
      <p:pic>
        <p:nvPicPr>
          <p:cNvPr id="503" name="Google Shape;503;p27"/>
          <p:cNvPicPr preferRelativeResize="0"/>
          <p:nvPr/>
        </p:nvPicPr>
        <p:blipFill rotWithShape="1">
          <a:blip r:embed="rId6">
            <a:alphaModFix/>
          </a:blip>
          <a:srcRect l="-2330" r="2330" b="53233"/>
          <a:stretch/>
        </p:blipFill>
        <p:spPr>
          <a:xfrm>
            <a:off x="1879947" y="4718760"/>
            <a:ext cx="1186524" cy="230227"/>
          </a:xfrm>
          <a:prstGeom prst="rect">
            <a:avLst/>
          </a:prstGeom>
          <a:noFill/>
          <a:ln>
            <a:noFill/>
          </a:ln>
        </p:spPr>
      </p:pic>
      <p:cxnSp>
        <p:nvCxnSpPr>
          <p:cNvPr id="504" name="Google Shape;504;p27"/>
          <p:cNvCxnSpPr/>
          <p:nvPr/>
        </p:nvCxnSpPr>
        <p:spPr>
          <a:xfrm rot="10800000" flipH="1">
            <a:off x="3372334" y="3747610"/>
            <a:ext cx="337200" cy="5400"/>
          </a:xfrm>
          <a:prstGeom prst="straightConnector1">
            <a:avLst/>
          </a:prstGeom>
          <a:noFill/>
          <a:ln w="19050" cap="flat" cmpd="sng">
            <a:solidFill>
              <a:schemeClr val="dk2"/>
            </a:solidFill>
            <a:prstDash val="solid"/>
            <a:round/>
            <a:headEnd type="none" w="med" len="med"/>
            <a:tailEnd type="triangle" w="med" len="med"/>
          </a:ln>
        </p:spPr>
      </p:cxnSp>
      <p:sp>
        <p:nvSpPr>
          <p:cNvPr id="505" name="Google Shape;505;p27"/>
          <p:cNvSpPr txBox="1"/>
          <p:nvPr/>
        </p:nvSpPr>
        <p:spPr>
          <a:xfrm>
            <a:off x="1409663" y="4313098"/>
            <a:ext cx="2626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600"/>
              </a:spcBef>
              <a:spcAft>
                <a:spcPts val="0"/>
              </a:spcAft>
              <a:buNone/>
            </a:pPr>
            <a:r>
              <a:rPr lang="en" b="1">
                <a:solidFill>
                  <a:schemeClr val="dk1"/>
                </a:solidFill>
                <a:latin typeface="PT Serif"/>
                <a:ea typeface="PT Serif"/>
                <a:cs typeface="PT Serif"/>
                <a:sym typeface="PT Serif"/>
              </a:rPr>
              <a:t>Locally aware features</a:t>
            </a:r>
            <a:r>
              <a:rPr lang="en">
                <a:solidFill>
                  <a:schemeClr val="dk1"/>
                </a:solidFill>
                <a:latin typeface="PT Serif"/>
                <a:ea typeface="PT Serif"/>
                <a:cs typeface="PT Serif"/>
                <a:sym typeface="PT Serif"/>
              </a:rPr>
              <a:t> </a:t>
            </a:r>
            <a:endParaRPr/>
          </a:p>
        </p:txBody>
      </p:sp>
      <p:sp>
        <p:nvSpPr>
          <p:cNvPr id="506" name="Google Shape;506;p27"/>
          <p:cNvSpPr txBox="1"/>
          <p:nvPr/>
        </p:nvSpPr>
        <p:spPr>
          <a:xfrm>
            <a:off x="6168342" y="2980798"/>
            <a:ext cx="1566000" cy="8958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600"/>
              </a:spcBef>
              <a:spcAft>
                <a:spcPts val="0"/>
              </a:spcAft>
              <a:buNone/>
            </a:pPr>
            <a:r>
              <a:rPr lang="en" b="1">
                <a:solidFill>
                  <a:schemeClr val="dk1"/>
                </a:solidFill>
                <a:latin typeface="PT Serif"/>
                <a:ea typeface="PT Serif"/>
                <a:cs typeface="PT Serif"/>
                <a:sym typeface="PT Serif"/>
              </a:rPr>
              <a:t>locally aware patch-feature collection</a:t>
            </a:r>
            <a:endParaRPr/>
          </a:p>
        </p:txBody>
      </p:sp>
      <p:sp>
        <p:nvSpPr>
          <p:cNvPr id="507" name="Google Shape;507;p27"/>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28"/>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pic>
        <p:nvPicPr>
          <p:cNvPr id="513" name="Google Shape;513;p28"/>
          <p:cNvPicPr preferRelativeResize="0"/>
          <p:nvPr/>
        </p:nvPicPr>
        <p:blipFill>
          <a:blip r:embed="rId3">
            <a:alphaModFix/>
          </a:blip>
          <a:stretch>
            <a:fillRect/>
          </a:stretch>
        </p:blipFill>
        <p:spPr>
          <a:xfrm>
            <a:off x="1737575" y="2161963"/>
            <a:ext cx="407747" cy="289500"/>
          </a:xfrm>
          <a:prstGeom prst="rect">
            <a:avLst/>
          </a:prstGeom>
          <a:noFill/>
          <a:ln>
            <a:noFill/>
          </a:ln>
        </p:spPr>
      </p:pic>
      <p:pic>
        <p:nvPicPr>
          <p:cNvPr id="514" name="Google Shape;514;p28"/>
          <p:cNvPicPr preferRelativeResize="0"/>
          <p:nvPr/>
        </p:nvPicPr>
        <p:blipFill>
          <a:blip r:embed="rId4">
            <a:alphaModFix/>
          </a:blip>
          <a:stretch>
            <a:fillRect/>
          </a:stretch>
        </p:blipFill>
        <p:spPr>
          <a:xfrm>
            <a:off x="1300836" y="4098449"/>
            <a:ext cx="1166120" cy="289500"/>
          </a:xfrm>
          <a:prstGeom prst="rect">
            <a:avLst/>
          </a:prstGeom>
          <a:noFill/>
          <a:ln>
            <a:noFill/>
          </a:ln>
        </p:spPr>
      </p:pic>
      <p:pic>
        <p:nvPicPr>
          <p:cNvPr id="515" name="Google Shape;515;p28"/>
          <p:cNvPicPr preferRelativeResize="0"/>
          <p:nvPr/>
        </p:nvPicPr>
        <p:blipFill rotWithShape="1">
          <a:blip r:embed="rId5">
            <a:alphaModFix/>
          </a:blip>
          <a:srcRect r="77393" b="48266"/>
          <a:stretch/>
        </p:blipFill>
        <p:spPr>
          <a:xfrm>
            <a:off x="6285641" y="1807988"/>
            <a:ext cx="993696" cy="321006"/>
          </a:xfrm>
          <a:prstGeom prst="rect">
            <a:avLst/>
          </a:prstGeom>
          <a:noFill/>
          <a:ln>
            <a:noFill/>
          </a:ln>
        </p:spPr>
      </p:pic>
      <p:sp>
        <p:nvSpPr>
          <p:cNvPr id="516" name="Google Shape;516;p28"/>
          <p:cNvSpPr/>
          <p:nvPr/>
        </p:nvSpPr>
        <p:spPr>
          <a:xfrm>
            <a:off x="3304194" y="325649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8"/>
          <p:cNvSpPr/>
          <p:nvPr/>
        </p:nvSpPr>
        <p:spPr>
          <a:xfrm>
            <a:off x="3555605" y="325649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8"/>
          <p:cNvSpPr/>
          <p:nvPr/>
        </p:nvSpPr>
        <p:spPr>
          <a:xfrm>
            <a:off x="3803077" y="325649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8"/>
          <p:cNvSpPr/>
          <p:nvPr/>
        </p:nvSpPr>
        <p:spPr>
          <a:xfrm>
            <a:off x="4054487" y="325649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28"/>
          <p:cNvSpPr/>
          <p:nvPr/>
        </p:nvSpPr>
        <p:spPr>
          <a:xfrm>
            <a:off x="4296204" y="325649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28"/>
          <p:cNvSpPr/>
          <p:nvPr/>
        </p:nvSpPr>
        <p:spPr>
          <a:xfrm>
            <a:off x="3307072" y="3013538"/>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28"/>
          <p:cNvSpPr/>
          <p:nvPr/>
        </p:nvSpPr>
        <p:spPr>
          <a:xfrm>
            <a:off x="3558482" y="3013538"/>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28"/>
          <p:cNvSpPr/>
          <p:nvPr/>
        </p:nvSpPr>
        <p:spPr>
          <a:xfrm>
            <a:off x="3805954" y="3013538"/>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28"/>
          <p:cNvSpPr/>
          <p:nvPr/>
        </p:nvSpPr>
        <p:spPr>
          <a:xfrm>
            <a:off x="4057365" y="3013538"/>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28"/>
          <p:cNvSpPr/>
          <p:nvPr/>
        </p:nvSpPr>
        <p:spPr>
          <a:xfrm>
            <a:off x="4299082" y="3013538"/>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28"/>
          <p:cNvSpPr/>
          <p:nvPr/>
        </p:nvSpPr>
        <p:spPr>
          <a:xfrm>
            <a:off x="3307072" y="2770706"/>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28"/>
          <p:cNvSpPr/>
          <p:nvPr/>
        </p:nvSpPr>
        <p:spPr>
          <a:xfrm>
            <a:off x="3558482" y="2770706"/>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28"/>
          <p:cNvSpPr/>
          <p:nvPr/>
        </p:nvSpPr>
        <p:spPr>
          <a:xfrm>
            <a:off x="3805954" y="2770706"/>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28"/>
          <p:cNvSpPr/>
          <p:nvPr/>
        </p:nvSpPr>
        <p:spPr>
          <a:xfrm>
            <a:off x="4057365" y="2770706"/>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28"/>
          <p:cNvSpPr/>
          <p:nvPr/>
        </p:nvSpPr>
        <p:spPr>
          <a:xfrm>
            <a:off x="4299082" y="2770706"/>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28"/>
          <p:cNvSpPr/>
          <p:nvPr/>
        </p:nvSpPr>
        <p:spPr>
          <a:xfrm>
            <a:off x="3309960" y="2528669"/>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28"/>
          <p:cNvSpPr/>
          <p:nvPr/>
        </p:nvSpPr>
        <p:spPr>
          <a:xfrm>
            <a:off x="3561371" y="2528669"/>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28"/>
          <p:cNvSpPr/>
          <p:nvPr/>
        </p:nvSpPr>
        <p:spPr>
          <a:xfrm>
            <a:off x="3808843" y="2528669"/>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28"/>
          <p:cNvSpPr/>
          <p:nvPr/>
        </p:nvSpPr>
        <p:spPr>
          <a:xfrm>
            <a:off x="4060253" y="2528669"/>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28"/>
          <p:cNvSpPr/>
          <p:nvPr/>
        </p:nvSpPr>
        <p:spPr>
          <a:xfrm>
            <a:off x="4301970" y="2528669"/>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28"/>
          <p:cNvSpPr/>
          <p:nvPr/>
        </p:nvSpPr>
        <p:spPr>
          <a:xfrm>
            <a:off x="3307072" y="2299853"/>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28"/>
          <p:cNvSpPr/>
          <p:nvPr/>
        </p:nvSpPr>
        <p:spPr>
          <a:xfrm>
            <a:off x="3558482" y="2299853"/>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8"/>
          <p:cNvSpPr/>
          <p:nvPr/>
        </p:nvSpPr>
        <p:spPr>
          <a:xfrm>
            <a:off x="3805954" y="2299853"/>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28"/>
          <p:cNvSpPr/>
          <p:nvPr/>
        </p:nvSpPr>
        <p:spPr>
          <a:xfrm>
            <a:off x="4057365" y="2299853"/>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28"/>
          <p:cNvSpPr/>
          <p:nvPr/>
        </p:nvSpPr>
        <p:spPr>
          <a:xfrm>
            <a:off x="4299082" y="2299853"/>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28"/>
          <p:cNvSpPr/>
          <p:nvPr/>
        </p:nvSpPr>
        <p:spPr>
          <a:xfrm>
            <a:off x="1243800" y="3446264"/>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28"/>
          <p:cNvSpPr/>
          <p:nvPr/>
        </p:nvSpPr>
        <p:spPr>
          <a:xfrm>
            <a:off x="1490807" y="3446264"/>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28"/>
          <p:cNvSpPr/>
          <p:nvPr/>
        </p:nvSpPr>
        <p:spPr>
          <a:xfrm>
            <a:off x="1738399" y="3446264"/>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28"/>
          <p:cNvSpPr/>
          <p:nvPr/>
        </p:nvSpPr>
        <p:spPr>
          <a:xfrm>
            <a:off x="1986268" y="3446264"/>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28"/>
          <p:cNvSpPr/>
          <p:nvPr/>
        </p:nvSpPr>
        <p:spPr>
          <a:xfrm>
            <a:off x="2232999" y="3446264"/>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28"/>
          <p:cNvSpPr/>
          <p:nvPr/>
        </p:nvSpPr>
        <p:spPr>
          <a:xfrm>
            <a:off x="1243800" y="3207951"/>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28"/>
          <p:cNvSpPr/>
          <p:nvPr/>
        </p:nvSpPr>
        <p:spPr>
          <a:xfrm>
            <a:off x="1490807" y="3207951"/>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8"/>
          <p:cNvSpPr/>
          <p:nvPr/>
        </p:nvSpPr>
        <p:spPr>
          <a:xfrm>
            <a:off x="1738399" y="3207951"/>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8"/>
          <p:cNvSpPr/>
          <p:nvPr/>
        </p:nvSpPr>
        <p:spPr>
          <a:xfrm>
            <a:off x="1986268" y="3207951"/>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8"/>
          <p:cNvSpPr/>
          <p:nvPr/>
        </p:nvSpPr>
        <p:spPr>
          <a:xfrm>
            <a:off x="2232999" y="3207951"/>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8"/>
          <p:cNvSpPr/>
          <p:nvPr/>
        </p:nvSpPr>
        <p:spPr>
          <a:xfrm>
            <a:off x="1243800" y="2974572"/>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8"/>
          <p:cNvSpPr/>
          <p:nvPr/>
        </p:nvSpPr>
        <p:spPr>
          <a:xfrm>
            <a:off x="1490807" y="2974572"/>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8"/>
          <p:cNvSpPr/>
          <p:nvPr/>
        </p:nvSpPr>
        <p:spPr>
          <a:xfrm>
            <a:off x="1738399" y="2974572"/>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8"/>
          <p:cNvSpPr/>
          <p:nvPr/>
        </p:nvSpPr>
        <p:spPr>
          <a:xfrm>
            <a:off x="1986268" y="2974572"/>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28"/>
          <p:cNvSpPr/>
          <p:nvPr/>
        </p:nvSpPr>
        <p:spPr>
          <a:xfrm>
            <a:off x="2232999" y="2974572"/>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28"/>
          <p:cNvSpPr/>
          <p:nvPr/>
        </p:nvSpPr>
        <p:spPr>
          <a:xfrm>
            <a:off x="1243800" y="2756051"/>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28"/>
          <p:cNvSpPr/>
          <p:nvPr/>
        </p:nvSpPr>
        <p:spPr>
          <a:xfrm>
            <a:off x="1490807" y="2756051"/>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28"/>
          <p:cNvSpPr/>
          <p:nvPr/>
        </p:nvSpPr>
        <p:spPr>
          <a:xfrm>
            <a:off x="1738399" y="2756051"/>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28"/>
          <p:cNvSpPr/>
          <p:nvPr/>
        </p:nvSpPr>
        <p:spPr>
          <a:xfrm>
            <a:off x="1986268" y="2756051"/>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8"/>
          <p:cNvSpPr/>
          <p:nvPr/>
        </p:nvSpPr>
        <p:spPr>
          <a:xfrm>
            <a:off x="2232999" y="2756051"/>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28"/>
          <p:cNvSpPr/>
          <p:nvPr/>
        </p:nvSpPr>
        <p:spPr>
          <a:xfrm>
            <a:off x="1243800" y="2528675"/>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2" name="Google Shape;562;p28"/>
          <p:cNvSpPr/>
          <p:nvPr/>
        </p:nvSpPr>
        <p:spPr>
          <a:xfrm>
            <a:off x="1490807" y="2528675"/>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3" name="Google Shape;563;p28"/>
          <p:cNvSpPr/>
          <p:nvPr/>
        </p:nvSpPr>
        <p:spPr>
          <a:xfrm>
            <a:off x="1738399" y="2528675"/>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28"/>
          <p:cNvSpPr/>
          <p:nvPr/>
        </p:nvSpPr>
        <p:spPr>
          <a:xfrm>
            <a:off x="1986268" y="2528675"/>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28"/>
          <p:cNvSpPr/>
          <p:nvPr/>
        </p:nvSpPr>
        <p:spPr>
          <a:xfrm>
            <a:off x="2232999" y="2528675"/>
            <a:ext cx="379200" cy="3687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28"/>
          <p:cNvSpPr/>
          <p:nvPr/>
        </p:nvSpPr>
        <p:spPr>
          <a:xfrm>
            <a:off x="5743552" y="340638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28"/>
          <p:cNvSpPr/>
          <p:nvPr/>
        </p:nvSpPr>
        <p:spPr>
          <a:xfrm>
            <a:off x="6075864" y="340169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28"/>
          <p:cNvSpPr/>
          <p:nvPr/>
        </p:nvSpPr>
        <p:spPr>
          <a:xfrm>
            <a:off x="6406446" y="338819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28"/>
          <p:cNvSpPr/>
          <p:nvPr/>
        </p:nvSpPr>
        <p:spPr>
          <a:xfrm>
            <a:off x="6743134" y="338819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28"/>
          <p:cNvSpPr/>
          <p:nvPr/>
        </p:nvSpPr>
        <p:spPr>
          <a:xfrm>
            <a:off x="7069340" y="340169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28"/>
          <p:cNvSpPr/>
          <p:nvPr/>
        </p:nvSpPr>
        <p:spPr>
          <a:xfrm>
            <a:off x="5743563" y="309796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28"/>
          <p:cNvSpPr/>
          <p:nvPr/>
        </p:nvSpPr>
        <p:spPr>
          <a:xfrm>
            <a:off x="6075875" y="309796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28"/>
          <p:cNvSpPr/>
          <p:nvPr/>
        </p:nvSpPr>
        <p:spPr>
          <a:xfrm>
            <a:off x="6406457" y="309796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8"/>
          <p:cNvSpPr/>
          <p:nvPr/>
        </p:nvSpPr>
        <p:spPr>
          <a:xfrm>
            <a:off x="6743145" y="309796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28"/>
          <p:cNvSpPr/>
          <p:nvPr/>
        </p:nvSpPr>
        <p:spPr>
          <a:xfrm>
            <a:off x="7069351" y="309796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28"/>
          <p:cNvSpPr/>
          <p:nvPr/>
        </p:nvSpPr>
        <p:spPr>
          <a:xfrm>
            <a:off x="5743563" y="279099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28"/>
          <p:cNvSpPr/>
          <p:nvPr/>
        </p:nvSpPr>
        <p:spPr>
          <a:xfrm>
            <a:off x="6075875" y="279099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28"/>
          <p:cNvSpPr/>
          <p:nvPr/>
        </p:nvSpPr>
        <p:spPr>
          <a:xfrm>
            <a:off x="6406464" y="2790978"/>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28"/>
          <p:cNvSpPr/>
          <p:nvPr/>
        </p:nvSpPr>
        <p:spPr>
          <a:xfrm>
            <a:off x="6743145" y="279099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28"/>
          <p:cNvSpPr/>
          <p:nvPr/>
        </p:nvSpPr>
        <p:spPr>
          <a:xfrm>
            <a:off x="7069351" y="2790991"/>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28"/>
          <p:cNvSpPr/>
          <p:nvPr/>
        </p:nvSpPr>
        <p:spPr>
          <a:xfrm>
            <a:off x="5743563" y="247888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28"/>
          <p:cNvSpPr/>
          <p:nvPr/>
        </p:nvSpPr>
        <p:spPr>
          <a:xfrm>
            <a:off x="6075875" y="247888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28"/>
          <p:cNvSpPr/>
          <p:nvPr/>
        </p:nvSpPr>
        <p:spPr>
          <a:xfrm>
            <a:off x="6406464" y="2474207"/>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28"/>
          <p:cNvSpPr/>
          <p:nvPr/>
        </p:nvSpPr>
        <p:spPr>
          <a:xfrm>
            <a:off x="6743145" y="247887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28"/>
          <p:cNvSpPr/>
          <p:nvPr/>
        </p:nvSpPr>
        <p:spPr>
          <a:xfrm>
            <a:off x="7069351" y="247888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28"/>
          <p:cNvSpPr/>
          <p:nvPr/>
        </p:nvSpPr>
        <p:spPr>
          <a:xfrm>
            <a:off x="5743563" y="2175600"/>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28"/>
          <p:cNvSpPr/>
          <p:nvPr/>
        </p:nvSpPr>
        <p:spPr>
          <a:xfrm>
            <a:off x="6075875" y="218028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28"/>
          <p:cNvSpPr/>
          <p:nvPr/>
        </p:nvSpPr>
        <p:spPr>
          <a:xfrm>
            <a:off x="6406457" y="218028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28"/>
          <p:cNvSpPr/>
          <p:nvPr/>
        </p:nvSpPr>
        <p:spPr>
          <a:xfrm>
            <a:off x="6743145" y="218028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28"/>
          <p:cNvSpPr/>
          <p:nvPr/>
        </p:nvSpPr>
        <p:spPr>
          <a:xfrm>
            <a:off x="7069351" y="2180292"/>
            <a:ext cx="609300" cy="5688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28"/>
          <p:cNvSpPr txBox="1"/>
          <p:nvPr/>
        </p:nvSpPr>
        <p:spPr>
          <a:xfrm>
            <a:off x="5349521" y="2792661"/>
            <a:ext cx="243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592" name="Google Shape;592;p28"/>
          <p:cNvSpPr txBox="1"/>
          <p:nvPr/>
        </p:nvSpPr>
        <p:spPr>
          <a:xfrm>
            <a:off x="7795485" y="2792661"/>
            <a:ext cx="243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pic>
        <p:nvPicPr>
          <p:cNvPr id="593" name="Google Shape;593;p28"/>
          <p:cNvPicPr preferRelativeResize="0"/>
          <p:nvPr/>
        </p:nvPicPr>
        <p:blipFill rotWithShape="1">
          <a:blip r:embed="rId6">
            <a:alphaModFix/>
          </a:blip>
          <a:srcRect t="53233"/>
          <a:stretch/>
        </p:blipFill>
        <p:spPr>
          <a:xfrm>
            <a:off x="5994011" y="4786337"/>
            <a:ext cx="1186539" cy="230227"/>
          </a:xfrm>
          <a:prstGeom prst="rect">
            <a:avLst/>
          </a:prstGeom>
          <a:noFill/>
          <a:ln>
            <a:noFill/>
          </a:ln>
        </p:spPr>
      </p:pic>
      <p:pic>
        <p:nvPicPr>
          <p:cNvPr id="594" name="Google Shape;594;p28"/>
          <p:cNvPicPr preferRelativeResize="0"/>
          <p:nvPr/>
        </p:nvPicPr>
        <p:blipFill rotWithShape="1">
          <a:blip r:embed="rId6">
            <a:alphaModFix/>
          </a:blip>
          <a:srcRect l="-2330" r="2330" b="53233"/>
          <a:stretch/>
        </p:blipFill>
        <p:spPr>
          <a:xfrm>
            <a:off x="3561385" y="4179110"/>
            <a:ext cx="1186524" cy="230227"/>
          </a:xfrm>
          <a:prstGeom prst="rect">
            <a:avLst/>
          </a:prstGeom>
          <a:noFill/>
          <a:ln>
            <a:noFill/>
          </a:ln>
        </p:spPr>
      </p:pic>
      <p:cxnSp>
        <p:nvCxnSpPr>
          <p:cNvPr id="595" name="Google Shape;595;p28"/>
          <p:cNvCxnSpPr/>
          <p:nvPr/>
        </p:nvCxnSpPr>
        <p:spPr>
          <a:xfrm rot="10800000" flipH="1">
            <a:off x="5053771" y="3207960"/>
            <a:ext cx="337200" cy="5400"/>
          </a:xfrm>
          <a:prstGeom prst="straightConnector1">
            <a:avLst/>
          </a:prstGeom>
          <a:noFill/>
          <a:ln w="19050" cap="flat" cmpd="sng">
            <a:solidFill>
              <a:schemeClr val="dk2"/>
            </a:solidFill>
            <a:prstDash val="solid"/>
            <a:round/>
            <a:headEnd type="none" w="med" len="med"/>
            <a:tailEnd type="triangle" w="med" len="med"/>
          </a:ln>
        </p:spPr>
      </p:cxnSp>
      <p:sp>
        <p:nvSpPr>
          <p:cNvPr id="596" name="Google Shape;596;p28"/>
          <p:cNvSpPr txBox="1"/>
          <p:nvPr/>
        </p:nvSpPr>
        <p:spPr>
          <a:xfrm>
            <a:off x="3091100" y="3773448"/>
            <a:ext cx="2626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600"/>
              </a:spcBef>
              <a:spcAft>
                <a:spcPts val="0"/>
              </a:spcAft>
              <a:buNone/>
            </a:pPr>
            <a:r>
              <a:rPr lang="en" b="1">
                <a:solidFill>
                  <a:schemeClr val="dk1"/>
                </a:solidFill>
                <a:latin typeface="PT Serif"/>
                <a:ea typeface="PT Serif"/>
                <a:cs typeface="PT Serif"/>
                <a:sym typeface="PT Serif"/>
              </a:rPr>
              <a:t>Locally aware features</a:t>
            </a:r>
            <a:r>
              <a:rPr lang="en">
                <a:solidFill>
                  <a:schemeClr val="dk1"/>
                </a:solidFill>
                <a:latin typeface="PT Serif"/>
                <a:ea typeface="PT Serif"/>
                <a:cs typeface="PT Serif"/>
                <a:sym typeface="PT Serif"/>
              </a:rPr>
              <a:t> </a:t>
            </a:r>
            <a:endParaRPr/>
          </a:p>
        </p:txBody>
      </p:sp>
      <p:sp>
        <p:nvSpPr>
          <p:cNvPr id="597" name="Google Shape;597;p28"/>
          <p:cNvSpPr txBox="1"/>
          <p:nvPr/>
        </p:nvSpPr>
        <p:spPr>
          <a:xfrm>
            <a:off x="5842330" y="3985398"/>
            <a:ext cx="1566000" cy="8958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600"/>
              </a:spcBef>
              <a:spcAft>
                <a:spcPts val="0"/>
              </a:spcAft>
              <a:buNone/>
            </a:pPr>
            <a:r>
              <a:rPr lang="en" b="1">
                <a:solidFill>
                  <a:schemeClr val="dk1"/>
                </a:solidFill>
                <a:latin typeface="PT Serif"/>
                <a:ea typeface="PT Serif"/>
                <a:cs typeface="PT Serif"/>
                <a:sym typeface="PT Serif"/>
              </a:rPr>
              <a:t>locally aware patch-feature collection</a:t>
            </a:r>
            <a:endParaRPr/>
          </a:p>
        </p:txBody>
      </p:sp>
      <p:sp>
        <p:nvSpPr>
          <p:cNvPr id="598" name="Google Shape;598;p28"/>
          <p:cNvSpPr txBox="1"/>
          <p:nvPr/>
        </p:nvSpPr>
        <p:spPr>
          <a:xfrm>
            <a:off x="1222163" y="3773450"/>
            <a:ext cx="14202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600"/>
              </a:spcBef>
              <a:spcAft>
                <a:spcPts val="0"/>
              </a:spcAft>
              <a:buNone/>
            </a:pPr>
            <a:r>
              <a:rPr lang="en" b="1">
                <a:solidFill>
                  <a:schemeClr val="dk1"/>
                </a:solidFill>
                <a:latin typeface="PT Serif"/>
                <a:ea typeface="PT Serif"/>
                <a:cs typeface="PT Serif"/>
                <a:sym typeface="PT Serif"/>
              </a:rPr>
              <a:t>Feature map</a:t>
            </a:r>
            <a:endParaRPr/>
          </a:p>
        </p:txBody>
      </p:sp>
      <p:cxnSp>
        <p:nvCxnSpPr>
          <p:cNvPr id="599" name="Google Shape;599;p28"/>
          <p:cNvCxnSpPr/>
          <p:nvPr/>
        </p:nvCxnSpPr>
        <p:spPr>
          <a:xfrm rot="10800000" flipH="1">
            <a:off x="2700496" y="3170460"/>
            <a:ext cx="426600" cy="2400"/>
          </a:xfrm>
          <a:prstGeom prst="straightConnector1">
            <a:avLst/>
          </a:prstGeom>
          <a:noFill/>
          <a:ln w="19050" cap="flat" cmpd="sng">
            <a:solidFill>
              <a:schemeClr val="dk2"/>
            </a:solidFill>
            <a:prstDash val="solid"/>
            <a:round/>
            <a:headEnd type="none" w="med" len="med"/>
            <a:tailEnd type="triangle" w="med" len="med"/>
          </a:ln>
        </p:spPr>
      </p:cxnSp>
      <p:cxnSp>
        <p:nvCxnSpPr>
          <p:cNvPr id="600" name="Google Shape;600;p28"/>
          <p:cNvCxnSpPr/>
          <p:nvPr/>
        </p:nvCxnSpPr>
        <p:spPr>
          <a:xfrm flipH="1">
            <a:off x="2905479" y="1806103"/>
            <a:ext cx="8100" cy="1377600"/>
          </a:xfrm>
          <a:prstGeom prst="straightConnector1">
            <a:avLst/>
          </a:prstGeom>
          <a:noFill/>
          <a:ln w="9525" cap="flat" cmpd="sng">
            <a:solidFill>
              <a:schemeClr val="dk2"/>
            </a:solidFill>
            <a:prstDash val="solid"/>
            <a:round/>
            <a:headEnd type="none" w="med" len="med"/>
            <a:tailEnd type="none" w="med" len="med"/>
          </a:ln>
        </p:spPr>
      </p:cxnSp>
      <p:pic>
        <p:nvPicPr>
          <p:cNvPr id="601" name="Google Shape;601;p28"/>
          <p:cNvPicPr preferRelativeResize="0"/>
          <p:nvPr/>
        </p:nvPicPr>
        <p:blipFill>
          <a:blip r:embed="rId7">
            <a:alphaModFix/>
          </a:blip>
          <a:stretch>
            <a:fillRect/>
          </a:stretch>
        </p:blipFill>
        <p:spPr>
          <a:xfrm>
            <a:off x="1300825" y="1485088"/>
            <a:ext cx="3607483" cy="321000"/>
          </a:xfrm>
          <a:prstGeom prst="rect">
            <a:avLst/>
          </a:prstGeom>
          <a:noFill/>
          <a:ln w="19050" cap="flat" cmpd="sng">
            <a:solidFill>
              <a:srgbClr val="B4A7D6"/>
            </a:solidFill>
            <a:prstDash val="solid"/>
            <a:round/>
            <a:headEnd type="none" w="sm" len="sm"/>
            <a:tailEnd type="none" w="sm" len="sm"/>
          </a:ln>
        </p:spPr>
      </p:pic>
      <p:sp>
        <p:nvSpPr>
          <p:cNvPr id="602" name="Google Shape;602;p28"/>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29"/>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sp>
        <p:nvSpPr>
          <p:cNvPr id="608" name="Google Shape;608;p29"/>
          <p:cNvSpPr txBox="1">
            <a:spLocks noGrp="1"/>
          </p:cNvSpPr>
          <p:nvPr>
            <p:ph type="body" idx="1"/>
          </p:nvPr>
        </p:nvSpPr>
        <p:spPr>
          <a:xfrm>
            <a:off x="388950" y="1038000"/>
            <a:ext cx="8051400" cy="10989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i="1"/>
              <a:t>PatchCore</a:t>
            </a:r>
            <a:r>
              <a:rPr lang="en" sz="1800"/>
              <a:t> uses only two intermediate feature hierarchies j and j +1.</a:t>
            </a:r>
            <a:endParaRPr sz="1800"/>
          </a:p>
          <a:p>
            <a:pPr marL="457200" lvl="0" indent="-342900" algn="l" rtl="0">
              <a:lnSpc>
                <a:spcPct val="115000"/>
              </a:lnSpc>
              <a:spcBef>
                <a:spcPts val="0"/>
              </a:spcBef>
              <a:spcAft>
                <a:spcPts val="0"/>
              </a:spcAft>
              <a:buSzPts val="1800"/>
              <a:buChar char="●"/>
            </a:pPr>
            <a:r>
              <a:rPr lang="en" sz="1800"/>
              <a:t>Achieve by </a:t>
            </a:r>
            <a:r>
              <a:rPr lang="en" sz="1800" b="1"/>
              <a:t>bilinearly rescaling</a:t>
            </a:r>
            <a:r>
              <a:rPr lang="en" sz="1800"/>
              <a:t>                         such that                           and                       match.</a:t>
            </a:r>
            <a:endParaRPr sz="1800"/>
          </a:p>
        </p:txBody>
      </p:sp>
      <p:sp>
        <p:nvSpPr>
          <p:cNvPr id="609" name="Google Shape;609;p29"/>
          <p:cNvSpPr txBox="1"/>
          <p:nvPr/>
        </p:nvSpPr>
        <p:spPr>
          <a:xfrm>
            <a:off x="3239300" y="5616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610" name="Google Shape;610;p29"/>
          <p:cNvPicPr preferRelativeResize="0"/>
          <p:nvPr/>
        </p:nvPicPr>
        <p:blipFill>
          <a:blip r:embed="rId3">
            <a:alphaModFix/>
          </a:blip>
          <a:stretch>
            <a:fillRect/>
          </a:stretch>
        </p:blipFill>
        <p:spPr>
          <a:xfrm>
            <a:off x="4249825" y="1452275"/>
            <a:ext cx="1254500" cy="289500"/>
          </a:xfrm>
          <a:prstGeom prst="rect">
            <a:avLst/>
          </a:prstGeom>
          <a:noFill/>
          <a:ln>
            <a:noFill/>
          </a:ln>
        </p:spPr>
      </p:pic>
      <p:pic>
        <p:nvPicPr>
          <p:cNvPr id="611" name="Google Shape;611;p29"/>
          <p:cNvPicPr preferRelativeResize="0"/>
          <p:nvPr/>
        </p:nvPicPr>
        <p:blipFill>
          <a:blip r:embed="rId4">
            <a:alphaModFix/>
          </a:blip>
          <a:stretch>
            <a:fillRect/>
          </a:stretch>
        </p:blipFill>
        <p:spPr>
          <a:xfrm>
            <a:off x="6587625" y="1452443"/>
            <a:ext cx="1409408" cy="289500"/>
          </a:xfrm>
          <a:prstGeom prst="rect">
            <a:avLst/>
          </a:prstGeom>
          <a:noFill/>
          <a:ln>
            <a:noFill/>
          </a:ln>
        </p:spPr>
      </p:pic>
      <p:pic>
        <p:nvPicPr>
          <p:cNvPr id="612" name="Google Shape;612;p29"/>
          <p:cNvPicPr preferRelativeResize="0"/>
          <p:nvPr/>
        </p:nvPicPr>
        <p:blipFill>
          <a:blip r:embed="rId5">
            <a:alphaModFix/>
          </a:blip>
          <a:stretch>
            <a:fillRect/>
          </a:stretch>
        </p:blipFill>
        <p:spPr>
          <a:xfrm>
            <a:off x="1376930" y="1741942"/>
            <a:ext cx="1146572" cy="289500"/>
          </a:xfrm>
          <a:prstGeom prst="rect">
            <a:avLst/>
          </a:prstGeom>
          <a:noFill/>
          <a:ln>
            <a:noFill/>
          </a:ln>
        </p:spPr>
      </p:pic>
      <p:sp>
        <p:nvSpPr>
          <p:cNvPr id="613" name="Google Shape;613;p29"/>
          <p:cNvSpPr/>
          <p:nvPr/>
        </p:nvSpPr>
        <p:spPr>
          <a:xfrm>
            <a:off x="3426675" y="4526700"/>
            <a:ext cx="463200" cy="217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29"/>
          <p:cNvSpPr/>
          <p:nvPr/>
        </p:nvSpPr>
        <p:spPr>
          <a:xfrm>
            <a:off x="1666686" y="3415761"/>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29"/>
          <p:cNvSpPr/>
          <p:nvPr/>
        </p:nvSpPr>
        <p:spPr>
          <a:xfrm>
            <a:off x="1884875" y="3415761"/>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29"/>
          <p:cNvSpPr/>
          <p:nvPr/>
        </p:nvSpPr>
        <p:spPr>
          <a:xfrm>
            <a:off x="2103579" y="3415761"/>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29"/>
          <p:cNvSpPr/>
          <p:nvPr/>
        </p:nvSpPr>
        <p:spPr>
          <a:xfrm>
            <a:off x="2322528" y="3415761"/>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29"/>
          <p:cNvSpPr/>
          <p:nvPr/>
        </p:nvSpPr>
        <p:spPr>
          <a:xfrm>
            <a:off x="2540472" y="3415761"/>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29"/>
          <p:cNvSpPr/>
          <p:nvPr/>
        </p:nvSpPr>
        <p:spPr>
          <a:xfrm>
            <a:off x="1666686" y="3204895"/>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29"/>
          <p:cNvSpPr/>
          <p:nvPr/>
        </p:nvSpPr>
        <p:spPr>
          <a:xfrm>
            <a:off x="1884875" y="3204895"/>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29"/>
          <p:cNvSpPr/>
          <p:nvPr/>
        </p:nvSpPr>
        <p:spPr>
          <a:xfrm>
            <a:off x="2103579" y="3204895"/>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29"/>
          <p:cNvSpPr/>
          <p:nvPr/>
        </p:nvSpPr>
        <p:spPr>
          <a:xfrm>
            <a:off x="2322528" y="3204895"/>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29"/>
          <p:cNvSpPr/>
          <p:nvPr/>
        </p:nvSpPr>
        <p:spPr>
          <a:xfrm>
            <a:off x="2540472" y="3204895"/>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29"/>
          <p:cNvSpPr/>
          <p:nvPr/>
        </p:nvSpPr>
        <p:spPr>
          <a:xfrm>
            <a:off x="1666686" y="2998393"/>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29"/>
          <p:cNvSpPr/>
          <p:nvPr/>
        </p:nvSpPr>
        <p:spPr>
          <a:xfrm>
            <a:off x="1884875" y="2998393"/>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29"/>
          <p:cNvSpPr/>
          <p:nvPr/>
        </p:nvSpPr>
        <p:spPr>
          <a:xfrm>
            <a:off x="2103579" y="2998393"/>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29"/>
          <p:cNvSpPr/>
          <p:nvPr/>
        </p:nvSpPr>
        <p:spPr>
          <a:xfrm>
            <a:off x="2322528" y="2998393"/>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9"/>
          <p:cNvSpPr/>
          <p:nvPr/>
        </p:nvSpPr>
        <p:spPr>
          <a:xfrm>
            <a:off x="2540472" y="2998393"/>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9"/>
          <p:cNvSpPr/>
          <p:nvPr/>
        </p:nvSpPr>
        <p:spPr>
          <a:xfrm>
            <a:off x="1666686" y="2805039"/>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29"/>
          <p:cNvSpPr/>
          <p:nvPr/>
        </p:nvSpPr>
        <p:spPr>
          <a:xfrm>
            <a:off x="1884875" y="2805039"/>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29"/>
          <p:cNvSpPr/>
          <p:nvPr/>
        </p:nvSpPr>
        <p:spPr>
          <a:xfrm>
            <a:off x="2103579" y="2805039"/>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29"/>
          <p:cNvSpPr/>
          <p:nvPr/>
        </p:nvSpPr>
        <p:spPr>
          <a:xfrm>
            <a:off x="2322528" y="2805039"/>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29"/>
          <p:cNvSpPr/>
          <p:nvPr/>
        </p:nvSpPr>
        <p:spPr>
          <a:xfrm>
            <a:off x="2540472" y="2805039"/>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29"/>
          <p:cNvSpPr/>
          <p:nvPr/>
        </p:nvSpPr>
        <p:spPr>
          <a:xfrm>
            <a:off x="1666686" y="2603850"/>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9"/>
          <p:cNvSpPr/>
          <p:nvPr/>
        </p:nvSpPr>
        <p:spPr>
          <a:xfrm>
            <a:off x="1884875" y="2603850"/>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9"/>
          <p:cNvSpPr/>
          <p:nvPr/>
        </p:nvSpPr>
        <p:spPr>
          <a:xfrm>
            <a:off x="2103579" y="2603850"/>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9"/>
          <p:cNvSpPr/>
          <p:nvPr/>
        </p:nvSpPr>
        <p:spPr>
          <a:xfrm>
            <a:off x="2322528" y="2603850"/>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9"/>
          <p:cNvSpPr/>
          <p:nvPr/>
        </p:nvSpPr>
        <p:spPr>
          <a:xfrm>
            <a:off x="2540472" y="2603850"/>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9"/>
          <p:cNvSpPr txBox="1"/>
          <p:nvPr/>
        </p:nvSpPr>
        <p:spPr>
          <a:xfrm>
            <a:off x="501725" y="3050950"/>
            <a:ext cx="844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Layer j</a:t>
            </a:r>
            <a:endParaRPr>
              <a:latin typeface="PT Serif"/>
              <a:ea typeface="PT Serif"/>
              <a:cs typeface="PT Serif"/>
              <a:sym typeface="PT Serif"/>
            </a:endParaRPr>
          </a:p>
        </p:txBody>
      </p:sp>
      <p:sp>
        <p:nvSpPr>
          <p:cNvPr id="640" name="Google Shape;640;p29"/>
          <p:cNvSpPr txBox="1"/>
          <p:nvPr/>
        </p:nvSpPr>
        <p:spPr>
          <a:xfrm>
            <a:off x="362200" y="4268850"/>
            <a:ext cx="1197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Layer j + 1</a:t>
            </a:r>
            <a:endParaRPr>
              <a:latin typeface="PT Serif"/>
              <a:ea typeface="PT Serif"/>
              <a:cs typeface="PT Serif"/>
              <a:sym typeface="PT Serif"/>
            </a:endParaRPr>
          </a:p>
        </p:txBody>
      </p:sp>
      <p:sp>
        <p:nvSpPr>
          <p:cNvPr id="641" name="Google Shape;641;p29"/>
          <p:cNvSpPr txBox="1"/>
          <p:nvPr/>
        </p:nvSpPr>
        <p:spPr>
          <a:xfrm>
            <a:off x="1653736" y="2120241"/>
            <a:ext cx="12546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600"/>
              </a:spcBef>
              <a:spcAft>
                <a:spcPts val="0"/>
              </a:spcAft>
              <a:buNone/>
            </a:pPr>
            <a:r>
              <a:rPr lang="en" b="1">
                <a:solidFill>
                  <a:schemeClr val="dk1"/>
                </a:solidFill>
                <a:latin typeface="PT Serif"/>
                <a:ea typeface="PT Serif"/>
                <a:cs typeface="PT Serif"/>
                <a:sym typeface="PT Serif"/>
              </a:rPr>
              <a:t>Feature map</a:t>
            </a:r>
            <a:endParaRPr/>
          </a:p>
        </p:txBody>
      </p:sp>
      <p:pic>
        <p:nvPicPr>
          <p:cNvPr id="642" name="Google Shape;642;p29"/>
          <p:cNvPicPr preferRelativeResize="0"/>
          <p:nvPr/>
        </p:nvPicPr>
        <p:blipFill rotWithShape="1">
          <a:blip r:embed="rId6">
            <a:alphaModFix/>
          </a:blip>
          <a:srcRect r="77393" b="48266"/>
          <a:stretch/>
        </p:blipFill>
        <p:spPr>
          <a:xfrm>
            <a:off x="3917804" y="4383351"/>
            <a:ext cx="993696" cy="321006"/>
          </a:xfrm>
          <a:prstGeom prst="rect">
            <a:avLst/>
          </a:prstGeom>
          <a:noFill/>
          <a:ln>
            <a:noFill/>
          </a:ln>
        </p:spPr>
      </p:pic>
      <p:sp>
        <p:nvSpPr>
          <p:cNvPr id="643" name="Google Shape;643;p29"/>
          <p:cNvSpPr/>
          <p:nvPr/>
        </p:nvSpPr>
        <p:spPr>
          <a:xfrm>
            <a:off x="3644833" y="3890573"/>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9"/>
          <p:cNvSpPr/>
          <p:nvPr/>
        </p:nvSpPr>
        <p:spPr>
          <a:xfrm>
            <a:off x="3914010" y="3886816"/>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9"/>
          <p:cNvSpPr/>
          <p:nvPr/>
        </p:nvSpPr>
        <p:spPr>
          <a:xfrm>
            <a:off x="4181787" y="3876006"/>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9"/>
          <p:cNvSpPr/>
          <p:nvPr/>
        </p:nvSpPr>
        <p:spPr>
          <a:xfrm>
            <a:off x="4454509" y="3876006"/>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9"/>
          <p:cNvSpPr/>
          <p:nvPr/>
        </p:nvSpPr>
        <p:spPr>
          <a:xfrm>
            <a:off x="4718741" y="3886816"/>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29"/>
          <p:cNvSpPr/>
          <p:nvPr/>
        </p:nvSpPr>
        <p:spPr>
          <a:xfrm>
            <a:off x="3644841" y="3643605"/>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29"/>
          <p:cNvSpPr/>
          <p:nvPr/>
        </p:nvSpPr>
        <p:spPr>
          <a:xfrm>
            <a:off x="3914019" y="3643605"/>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29"/>
          <p:cNvSpPr/>
          <p:nvPr/>
        </p:nvSpPr>
        <p:spPr>
          <a:xfrm>
            <a:off x="4181795" y="3643605"/>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29"/>
          <p:cNvSpPr/>
          <p:nvPr/>
        </p:nvSpPr>
        <p:spPr>
          <a:xfrm>
            <a:off x="4454518" y="3643605"/>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29"/>
          <p:cNvSpPr/>
          <p:nvPr/>
        </p:nvSpPr>
        <p:spPr>
          <a:xfrm>
            <a:off x="4718749" y="3643605"/>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29"/>
          <p:cNvSpPr/>
          <p:nvPr/>
        </p:nvSpPr>
        <p:spPr>
          <a:xfrm>
            <a:off x="3644841" y="3397799"/>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29"/>
          <p:cNvSpPr/>
          <p:nvPr/>
        </p:nvSpPr>
        <p:spPr>
          <a:xfrm>
            <a:off x="3914019" y="3397799"/>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29"/>
          <p:cNvSpPr/>
          <p:nvPr/>
        </p:nvSpPr>
        <p:spPr>
          <a:xfrm>
            <a:off x="4181800" y="3397799"/>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29"/>
          <p:cNvSpPr/>
          <p:nvPr/>
        </p:nvSpPr>
        <p:spPr>
          <a:xfrm>
            <a:off x="4454518" y="3397799"/>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29"/>
          <p:cNvSpPr/>
          <p:nvPr/>
        </p:nvSpPr>
        <p:spPr>
          <a:xfrm>
            <a:off x="4718749" y="3397799"/>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29"/>
          <p:cNvSpPr/>
          <p:nvPr/>
        </p:nvSpPr>
        <p:spPr>
          <a:xfrm>
            <a:off x="3644841" y="3147878"/>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29"/>
          <p:cNvSpPr/>
          <p:nvPr/>
        </p:nvSpPr>
        <p:spPr>
          <a:xfrm>
            <a:off x="3914019" y="3147878"/>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29"/>
          <p:cNvSpPr/>
          <p:nvPr/>
        </p:nvSpPr>
        <p:spPr>
          <a:xfrm>
            <a:off x="4191075" y="3147878"/>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29"/>
          <p:cNvSpPr/>
          <p:nvPr/>
        </p:nvSpPr>
        <p:spPr>
          <a:xfrm>
            <a:off x="4454518" y="3147870"/>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29"/>
          <p:cNvSpPr/>
          <p:nvPr/>
        </p:nvSpPr>
        <p:spPr>
          <a:xfrm>
            <a:off x="4718749" y="3147878"/>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29"/>
          <p:cNvSpPr/>
          <p:nvPr/>
        </p:nvSpPr>
        <p:spPr>
          <a:xfrm>
            <a:off x="3644841" y="2905025"/>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29"/>
          <p:cNvSpPr/>
          <p:nvPr/>
        </p:nvSpPr>
        <p:spPr>
          <a:xfrm>
            <a:off x="3914019" y="2908774"/>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29"/>
          <p:cNvSpPr/>
          <p:nvPr/>
        </p:nvSpPr>
        <p:spPr>
          <a:xfrm>
            <a:off x="4181795" y="2908774"/>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29"/>
          <p:cNvSpPr/>
          <p:nvPr/>
        </p:nvSpPr>
        <p:spPr>
          <a:xfrm>
            <a:off x="4454518" y="2908774"/>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29"/>
          <p:cNvSpPr/>
          <p:nvPr/>
        </p:nvSpPr>
        <p:spPr>
          <a:xfrm>
            <a:off x="4718749" y="2908782"/>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29"/>
          <p:cNvSpPr txBox="1"/>
          <p:nvPr/>
        </p:nvSpPr>
        <p:spPr>
          <a:xfrm>
            <a:off x="3325661" y="3399136"/>
            <a:ext cx="1974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669" name="Google Shape;669;p29"/>
          <p:cNvSpPr txBox="1"/>
          <p:nvPr/>
        </p:nvSpPr>
        <p:spPr>
          <a:xfrm>
            <a:off x="5230730" y="3399136"/>
            <a:ext cx="1974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cxnSp>
        <p:nvCxnSpPr>
          <p:cNvPr id="670" name="Google Shape;670;p29"/>
          <p:cNvCxnSpPr>
            <a:endCxn id="668" idx="1"/>
          </p:cNvCxnSpPr>
          <p:nvPr/>
        </p:nvCxnSpPr>
        <p:spPr>
          <a:xfrm>
            <a:off x="3085961" y="3217786"/>
            <a:ext cx="239700" cy="550800"/>
          </a:xfrm>
          <a:prstGeom prst="straightConnector1">
            <a:avLst/>
          </a:prstGeom>
          <a:noFill/>
          <a:ln w="19050" cap="flat" cmpd="sng">
            <a:solidFill>
              <a:schemeClr val="dk2"/>
            </a:solidFill>
            <a:prstDash val="solid"/>
            <a:round/>
            <a:headEnd type="none" w="med" len="med"/>
            <a:tailEnd type="triangle" w="med" len="med"/>
          </a:ln>
        </p:spPr>
      </p:cxnSp>
      <p:sp>
        <p:nvSpPr>
          <p:cNvPr id="671" name="Google Shape;671;p29"/>
          <p:cNvSpPr txBox="1"/>
          <p:nvPr/>
        </p:nvSpPr>
        <p:spPr>
          <a:xfrm>
            <a:off x="3789005" y="2040548"/>
            <a:ext cx="1566000" cy="895800"/>
          </a:xfrm>
          <a:prstGeom prst="rect">
            <a:avLst/>
          </a:prstGeom>
          <a:noFill/>
          <a:ln>
            <a:noFill/>
          </a:ln>
        </p:spPr>
        <p:txBody>
          <a:bodyPr spcFirstLastPara="1" wrap="square" lIns="91425" tIns="91425" rIns="91425" bIns="91425" anchor="t" anchorCtr="0">
            <a:spAutoFit/>
          </a:bodyPr>
          <a:lstStyle/>
          <a:p>
            <a:pPr marL="0" lvl="0" indent="0" algn="ctr" rtl="0">
              <a:lnSpc>
                <a:spcPct val="115000"/>
              </a:lnSpc>
              <a:spcBef>
                <a:spcPts val="600"/>
              </a:spcBef>
              <a:spcAft>
                <a:spcPts val="0"/>
              </a:spcAft>
              <a:buNone/>
            </a:pPr>
            <a:r>
              <a:rPr lang="en" b="1">
                <a:solidFill>
                  <a:schemeClr val="dk1"/>
                </a:solidFill>
                <a:latin typeface="PT Serif"/>
                <a:ea typeface="PT Serif"/>
                <a:cs typeface="PT Serif"/>
                <a:sym typeface="PT Serif"/>
              </a:rPr>
              <a:t>locally aware patch-feature collection</a:t>
            </a:r>
            <a:endParaRPr/>
          </a:p>
        </p:txBody>
      </p:sp>
      <p:sp>
        <p:nvSpPr>
          <p:cNvPr id="672" name="Google Shape;672;p29"/>
          <p:cNvSpPr/>
          <p:nvPr/>
        </p:nvSpPr>
        <p:spPr>
          <a:xfrm>
            <a:off x="1627794" y="4475690"/>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29"/>
          <p:cNvSpPr/>
          <p:nvPr/>
        </p:nvSpPr>
        <p:spPr>
          <a:xfrm>
            <a:off x="1879205" y="4475690"/>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29"/>
          <p:cNvSpPr/>
          <p:nvPr/>
        </p:nvSpPr>
        <p:spPr>
          <a:xfrm>
            <a:off x="2126677" y="4475690"/>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29"/>
          <p:cNvSpPr/>
          <p:nvPr/>
        </p:nvSpPr>
        <p:spPr>
          <a:xfrm>
            <a:off x="1630672" y="4232738"/>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29"/>
          <p:cNvSpPr/>
          <p:nvPr/>
        </p:nvSpPr>
        <p:spPr>
          <a:xfrm>
            <a:off x="1882082" y="4232738"/>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29"/>
          <p:cNvSpPr/>
          <p:nvPr/>
        </p:nvSpPr>
        <p:spPr>
          <a:xfrm>
            <a:off x="2129554" y="4232738"/>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8" name="Google Shape;678;p29"/>
          <p:cNvSpPr/>
          <p:nvPr/>
        </p:nvSpPr>
        <p:spPr>
          <a:xfrm>
            <a:off x="1630672" y="3989906"/>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29"/>
          <p:cNvSpPr/>
          <p:nvPr/>
        </p:nvSpPr>
        <p:spPr>
          <a:xfrm>
            <a:off x="1882082" y="3989906"/>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29"/>
          <p:cNvSpPr/>
          <p:nvPr/>
        </p:nvSpPr>
        <p:spPr>
          <a:xfrm>
            <a:off x="2129554" y="3989906"/>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29"/>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p30"/>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sp>
        <p:nvSpPr>
          <p:cNvPr id="687" name="Google Shape;687;p30"/>
          <p:cNvSpPr txBox="1"/>
          <p:nvPr/>
        </p:nvSpPr>
        <p:spPr>
          <a:xfrm>
            <a:off x="3239300" y="5616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pic>
        <p:nvPicPr>
          <p:cNvPr id="688" name="Google Shape;688;p30"/>
          <p:cNvPicPr preferRelativeResize="0"/>
          <p:nvPr/>
        </p:nvPicPr>
        <p:blipFill>
          <a:blip r:embed="rId3">
            <a:alphaModFix/>
          </a:blip>
          <a:stretch>
            <a:fillRect/>
          </a:stretch>
        </p:blipFill>
        <p:spPr>
          <a:xfrm>
            <a:off x="3533525" y="4616863"/>
            <a:ext cx="1254500" cy="289500"/>
          </a:xfrm>
          <a:prstGeom prst="rect">
            <a:avLst/>
          </a:prstGeom>
          <a:noFill/>
          <a:ln>
            <a:noFill/>
          </a:ln>
        </p:spPr>
      </p:pic>
      <p:sp>
        <p:nvSpPr>
          <p:cNvPr id="689" name="Google Shape;689;p30"/>
          <p:cNvSpPr/>
          <p:nvPr/>
        </p:nvSpPr>
        <p:spPr>
          <a:xfrm>
            <a:off x="1666686" y="2501361"/>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0" name="Google Shape;690;p30"/>
          <p:cNvSpPr/>
          <p:nvPr/>
        </p:nvSpPr>
        <p:spPr>
          <a:xfrm>
            <a:off x="1884875" y="2501361"/>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30"/>
          <p:cNvSpPr/>
          <p:nvPr/>
        </p:nvSpPr>
        <p:spPr>
          <a:xfrm>
            <a:off x="2103579" y="2501361"/>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30"/>
          <p:cNvSpPr/>
          <p:nvPr/>
        </p:nvSpPr>
        <p:spPr>
          <a:xfrm>
            <a:off x="2322528" y="2501361"/>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30"/>
          <p:cNvSpPr/>
          <p:nvPr/>
        </p:nvSpPr>
        <p:spPr>
          <a:xfrm>
            <a:off x="2540472" y="2501361"/>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30"/>
          <p:cNvSpPr/>
          <p:nvPr/>
        </p:nvSpPr>
        <p:spPr>
          <a:xfrm>
            <a:off x="1666686" y="2290495"/>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30"/>
          <p:cNvSpPr/>
          <p:nvPr/>
        </p:nvSpPr>
        <p:spPr>
          <a:xfrm>
            <a:off x="1884875" y="2290495"/>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30"/>
          <p:cNvSpPr/>
          <p:nvPr/>
        </p:nvSpPr>
        <p:spPr>
          <a:xfrm>
            <a:off x="2103579" y="2290495"/>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30"/>
          <p:cNvSpPr/>
          <p:nvPr/>
        </p:nvSpPr>
        <p:spPr>
          <a:xfrm>
            <a:off x="2322528" y="2290495"/>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30"/>
          <p:cNvSpPr/>
          <p:nvPr/>
        </p:nvSpPr>
        <p:spPr>
          <a:xfrm>
            <a:off x="2540472" y="2290495"/>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30"/>
          <p:cNvSpPr/>
          <p:nvPr/>
        </p:nvSpPr>
        <p:spPr>
          <a:xfrm>
            <a:off x="1666686" y="2083993"/>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30"/>
          <p:cNvSpPr/>
          <p:nvPr/>
        </p:nvSpPr>
        <p:spPr>
          <a:xfrm>
            <a:off x="1884875" y="2083993"/>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30"/>
          <p:cNvSpPr/>
          <p:nvPr/>
        </p:nvSpPr>
        <p:spPr>
          <a:xfrm>
            <a:off x="2103579" y="2083993"/>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30"/>
          <p:cNvSpPr/>
          <p:nvPr/>
        </p:nvSpPr>
        <p:spPr>
          <a:xfrm>
            <a:off x="2322528" y="2083993"/>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30"/>
          <p:cNvSpPr/>
          <p:nvPr/>
        </p:nvSpPr>
        <p:spPr>
          <a:xfrm>
            <a:off x="2540472" y="2083993"/>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30"/>
          <p:cNvSpPr/>
          <p:nvPr/>
        </p:nvSpPr>
        <p:spPr>
          <a:xfrm>
            <a:off x="1666686" y="1890639"/>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30"/>
          <p:cNvSpPr/>
          <p:nvPr/>
        </p:nvSpPr>
        <p:spPr>
          <a:xfrm>
            <a:off x="1884875" y="1890639"/>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706;p30"/>
          <p:cNvSpPr/>
          <p:nvPr/>
        </p:nvSpPr>
        <p:spPr>
          <a:xfrm>
            <a:off x="2103579" y="1890639"/>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707;p30"/>
          <p:cNvSpPr/>
          <p:nvPr/>
        </p:nvSpPr>
        <p:spPr>
          <a:xfrm>
            <a:off x="2322528" y="1890639"/>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30"/>
          <p:cNvSpPr/>
          <p:nvPr/>
        </p:nvSpPr>
        <p:spPr>
          <a:xfrm>
            <a:off x="2540472" y="1890639"/>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30"/>
          <p:cNvSpPr/>
          <p:nvPr/>
        </p:nvSpPr>
        <p:spPr>
          <a:xfrm>
            <a:off x="1666686" y="1689450"/>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30"/>
          <p:cNvSpPr/>
          <p:nvPr/>
        </p:nvSpPr>
        <p:spPr>
          <a:xfrm>
            <a:off x="1884875" y="1689450"/>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30"/>
          <p:cNvSpPr/>
          <p:nvPr/>
        </p:nvSpPr>
        <p:spPr>
          <a:xfrm>
            <a:off x="2103579" y="1689450"/>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30"/>
          <p:cNvSpPr/>
          <p:nvPr/>
        </p:nvSpPr>
        <p:spPr>
          <a:xfrm>
            <a:off x="2322528" y="1689450"/>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30"/>
          <p:cNvSpPr/>
          <p:nvPr/>
        </p:nvSpPr>
        <p:spPr>
          <a:xfrm>
            <a:off x="2540472" y="1689450"/>
            <a:ext cx="335100" cy="326100"/>
          </a:xfrm>
          <a:prstGeom prst="cube">
            <a:avLst>
              <a:gd name="adj" fmla="val 37176"/>
            </a:avLst>
          </a:prstGeom>
          <a:solidFill>
            <a:srgbClr val="FFF2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30"/>
          <p:cNvSpPr txBox="1"/>
          <p:nvPr/>
        </p:nvSpPr>
        <p:spPr>
          <a:xfrm>
            <a:off x="501725" y="2136550"/>
            <a:ext cx="844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Layer j</a:t>
            </a:r>
            <a:endParaRPr>
              <a:latin typeface="PT Serif"/>
              <a:ea typeface="PT Serif"/>
              <a:cs typeface="PT Serif"/>
              <a:sym typeface="PT Serif"/>
            </a:endParaRPr>
          </a:p>
        </p:txBody>
      </p:sp>
      <p:sp>
        <p:nvSpPr>
          <p:cNvPr id="715" name="Google Shape;715;p30"/>
          <p:cNvSpPr txBox="1"/>
          <p:nvPr/>
        </p:nvSpPr>
        <p:spPr>
          <a:xfrm>
            <a:off x="362200" y="3659250"/>
            <a:ext cx="1197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Layer j + 1</a:t>
            </a:r>
            <a:endParaRPr>
              <a:latin typeface="PT Serif"/>
              <a:ea typeface="PT Serif"/>
              <a:cs typeface="PT Serif"/>
              <a:sym typeface="PT Serif"/>
            </a:endParaRPr>
          </a:p>
        </p:txBody>
      </p:sp>
      <p:sp>
        <p:nvSpPr>
          <p:cNvPr id="716" name="Google Shape;716;p30"/>
          <p:cNvSpPr txBox="1"/>
          <p:nvPr/>
        </p:nvSpPr>
        <p:spPr>
          <a:xfrm>
            <a:off x="1653736" y="1053441"/>
            <a:ext cx="1254600" cy="400200"/>
          </a:xfrm>
          <a:prstGeom prst="rect">
            <a:avLst/>
          </a:prstGeom>
          <a:noFill/>
          <a:ln w="19050" cap="flat" cmpd="sng">
            <a:solidFill>
              <a:srgbClr val="D9D2E9"/>
            </a:solidFill>
            <a:prstDash val="solid"/>
            <a:round/>
            <a:headEnd type="none" w="sm" len="sm"/>
            <a:tailEnd type="none" w="sm" len="sm"/>
          </a:ln>
        </p:spPr>
        <p:txBody>
          <a:bodyPr spcFirstLastPara="1" wrap="square" lIns="91425" tIns="91425" rIns="91425" bIns="91425" anchor="t" anchorCtr="0">
            <a:spAutoFit/>
          </a:bodyPr>
          <a:lstStyle/>
          <a:p>
            <a:pPr marL="0" lvl="0" indent="0" algn="l" rtl="0">
              <a:lnSpc>
                <a:spcPct val="115000"/>
              </a:lnSpc>
              <a:spcBef>
                <a:spcPts val="600"/>
              </a:spcBef>
              <a:spcAft>
                <a:spcPts val="0"/>
              </a:spcAft>
              <a:buNone/>
            </a:pPr>
            <a:r>
              <a:rPr lang="en" b="1">
                <a:solidFill>
                  <a:schemeClr val="dk1"/>
                </a:solidFill>
                <a:latin typeface="PT Serif"/>
                <a:ea typeface="PT Serif"/>
                <a:cs typeface="PT Serif"/>
                <a:sym typeface="PT Serif"/>
              </a:rPr>
              <a:t>Feature map</a:t>
            </a:r>
            <a:endParaRPr/>
          </a:p>
        </p:txBody>
      </p:sp>
      <p:pic>
        <p:nvPicPr>
          <p:cNvPr id="717" name="Google Shape;717;p30"/>
          <p:cNvPicPr preferRelativeResize="0"/>
          <p:nvPr/>
        </p:nvPicPr>
        <p:blipFill rotWithShape="1">
          <a:blip r:embed="rId4">
            <a:alphaModFix/>
          </a:blip>
          <a:srcRect r="77393" b="48266"/>
          <a:stretch/>
        </p:blipFill>
        <p:spPr>
          <a:xfrm>
            <a:off x="3891554" y="3080438"/>
            <a:ext cx="993696" cy="321006"/>
          </a:xfrm>
          <a:prstGeom prst="rect">
            <a:avLst/>
          </a:prstGeom>
          <a:noFill/>
          <a:ln>
            <a:noFill/>
          </a:ln>
        </p:spPr>
      </p:pic>
      <p:sp>
        <p:nvSpPr>
          <p:cNvPr id="718" name="Google Shape;718;p30"/>
          <p:cNvSpPr/>
          <p:nvPr/>
        </p:nvSpPr>
        <p:spPr>
          <a:xfrm>
            <a:off x="3644833" y="2671373"/>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30"/>
          <p:cNvSpPr/>
          <p:nvPr/>
        </p:nvSpPr>
        <p:spPr>
          <a:xfrm>
            <a:off x="3914010" y="2667616"/>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30"/>
          <p:cNvSpPr/>
          <p:nvPr/>
        </p:nvSpPr>
        <p:spPr>
          <a:xfrm>
            <a:off x="4181787" y="2656806"/>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30"/>
          <p:cNvSpPr/>
          <p:nvPr/>
        </p:nvSpPr>
        <p:spPr>
          <a:xfrm>
            <a:off x="4454509" y="2656806"/>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30"/>
          <p:cNvSpPr/>
          <p:nvPr/>
        </p:nvSpPr>
        <p:spPr>
          <a:xfrm>
            <a:off x="4718741" y="2667616"/>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30"/>
          <p:cNvSpPr/>
          <p:nvPr/>
        </p:nvSpPr>
        <p:spPr>
          <a:xfrm>
            <a:off x="3644841" y="2424405"/>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0"/>
          <p:cNvSpPr/>
          <p:nvPr/>
        </p:nvSpPr>
        <p:spPr>
          <a:xfrm>
            <a:off x="3914019" y="2424405"/>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0"/>
          <p:cNvSpPr/>
          <p:nvPr/>
        </p:nvSpPr>
        <p:spPr>
          <a:xfrm>
            <a:off x="4181795" y="2424405"/>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0"/>
          <p:cNvSpPr/>
          <p:nvPr/>
        </p:nvSpPr>
        <p:spPr>
          <a:xfrm>
            <a:off x="4454518" y="2424405"/>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30"/>
          <p:cNvSpPr/>
          <p:nvPr/>
        </p:nvSpPr>
        <p:spPr>
          <a:xfrm>
            <a:off x="4718749" y="2424405"/>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30"/>
          <p:cNvSpPr/>
          <p:nvPr/>
        </p:nvSpPr>
        <p:spPr>
          <a:xfrm>
            <a:off x="3644841" y="2178599"/>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0"/>
          <p:cNvSpPr/>
          <p:nvPr/>
        </p:nvSpPr>
        <p:spPr>
          <a:xfrm>
            <a:off x="3914019" y="2178599"/>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0"/>
          <p:cNvSpPr/>
          <p:nvPr/>
        </p:nvSpPr>
        <p:spPr>
          <a:xfrm>
            <a:off x="4181800" y="2178599"/>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0"/>
          <p:cNvSpPr/>
          <p:nvPr/>
        </p:nvSpPr>
        <p:spPr>
          <a:xfrm>
            <a:off x="4454518" y="2178599"/>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30"/>
          <p:cNvSpPr/>
          <p:nvPr/>
        </p:nvSpPr>
        <p:spPr>
          <a:xfrm>
            <a:off x="4718749" y="2178599"/>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30"/>
          <p:cNvSpPr/>
          <p:nvPr/>
        </p:nvSpPr>
        <p:spPr>
          <a:xfrm>
            <a:off x="3644841" y="1928678"/>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30"/>
          <p:cNvSpPr/>
          <p:nvPr/>
        </p:nvSpPr>
        <p:spPr>
          <a:xfrm>
            <a:off x="3914019" y="1928678"/>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30"/>
          <p:cNvSpPr/>
          <p:nvPr/>
        </p:nvSpPr>
        <p:spPr>
          <a:xfrm>
            <a:off x="4181800" y="1928678"/>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0"/>
          <p:cNvSpPr/>
          <p:nvPr/>
        </p:nvSpPr>
        <p:spPr>
          <a:xfrm>
            <a:off x="4454518" y="1928670"/>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0"/>
          <p:cNvSpPr/>
          <p:nvPr/>
        </p:nvSpPr>
        <p:spPr>
          <a:xfrm>
            <a:off x="4718749" y="1928678"/>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30"/>
          <p:cNvSpPr/>
          <p:nvPr/>
        </p:nvSpPr>
        <p:spPr>
          <a:xfrm>
            <a:off x="3644841" y="1685825"/>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30"/>
          <p:cNvSpPr/>
          <p:nvPr/>
        </p:nvSpPr>
        <p:spPr>
          <a:xfrm>
            <a:off x="3914019" y="1689574"/>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30"/>
          <p:cNvSpPr/>
          <p:nvPr/>
        </p:nvSpPr>
        <p:spPr>
          <a:xfrm>
            <a:off x="4181795" y="1689574"/>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30"/>
          <p:cNvSpPr/>
          <p:nvPr/>
        </p:nvSpPr>
        <p:spPr>
          <a:xfrm>
            <a:off x="4454518" y="1689574"/>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30"/>
          <p:cNvSpPr/>
          <p:nvPr/>
        </p:nvSpPr>
        <p:spPr>
          <a:xfrm>
            <a:off x="4718749" y="1689582"/>
            <a:ext cx="493500" cy="455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0"/>
          <p:cNvSpPr txBox="1"/>
          <p:nvPr/>
        </p:nvSpPr>
        <p:spPr>
          <a:xfrm>
            <a:off x="3325661" y="2179936"/>
            <a:ext cx="1974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744" name="Google Shape;744;p30"/>
          <p:cNvSpPr txBox="1"/>
          <p:nvPr/>
        </p:nvSpPr>
        <p:spPr>
          <a:xfrm>
            <a:off x="5230730" y="2179936"/>
            <a:ext cx="1974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cxnSp>
        <p:nvCxnSpPr>
          <p:cNvPr id="745" name="Google Shape;745;p30"/>
          <p:cNvCxnSpPr/>
          <p:nvPr/>
        </p:nvCxnSpPr>
        <p:spPr>
          <a:xfrm rot="10800000" flipH="1">
            <a:off x="3086099" y="2451593"/>
            <a:ext cx="273000" cy="4200"/>
          </a:xfrm>
          <a:prstGeom prst="straightConnector1">
            <a:avLst/>
          </a:prstGeom>
          <a:noFill/>
          <a:ln w="19050" cap="flat" cmpd="sng">
            <a:solidFill>
              <a:schemeClr val="dk2"/>
            </a:solidFill>
            <a:prstDash val="solid"/>
            <a:round/>
            <a:headEnd type="none" w="med" len="med"/>
            <a:tailEnd type="triangle" w="med" len="med"/>
          </a:ln>
        </p:spPr>
      </p:cxnSp>
      <p:sp>
        <p:nvSpPr>
          <p:cNvPr id="746" name="Google Shape;746;p30"/>
          <p:cNvSpPr txBox="1"/>
          <p:nvPr/>
        </p:nvSpPr>
        <p:spPr>
          <a:xfrm>
            <a:off x="3272550" y="946175"/>
            <a:ext cx="2231700" cy="648000"/>
          </a:xfrm>
          <a:prstGeom prst="rect">
            <a:avLst/>
          </a:prstGeom>
          <a:noFill/>
          <a:ln w="19050" cap="flat" cmpd="sng">
            <a:solidFill>
              <a:srgbClr val="D9D2E9"/>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115000"/>
              </a:lnSpc>
              <a:spcBef>
                <a:spcPts val="600"/>
              </a:spcBef>
              <a:spcAft>
                <a:spcPts val="0"/>
              </a:spcAft>
              <a:buNone/>
            </a:pPr>
            <a:r>
              <a:rPr lang="en" b="1">
                <a:solidFill>
                  <a:schemeClr val="dk1"/>
                </a:solidFill>
                <a:latin typeface="PT Serif"/>
                <a:ea typeface="PT Serif"/>
                <a:cs typeface="PT Serif"/>
                <a:sym typeface="PT Serif"/>
              </a:rPr>
              <a:t>locally aware patch-feature collection</a:t>
            </a:r>
            <a:endParaRPr/>
          </a:p>
        </p:txBody>
      </p:sp>
      <p:sp>
        <p:nvSpPr>
          <p:cNvPr id="747" name="Google Shape;747;p30"/>
          <p:cNvSpPr txBox="1"/>
          <p:nvPr/>
        </p:nvSpPr>
        <p:spPr>
          <a:xfrm>
            <a:off x="1545675" y="3034750"/>
            <a:ext cx="1312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（5, 5, 512）</a:t>
            </a:r>
            <a:endParaRPr>
              <a:latin typeface="PT Serif"/>
              <a:ea typeface="PT Serif"/>
              <a:cs typeface="PT Serif"/>
              <a:sym typeface="PT Serif"/>
            </a:endParaRPr>
          </a:p>
        </p:txBody>
      </p:sp>
      <p:sp>
        <p:nvSpPr>
          <p:cNvPr id="748" name="Google Shape;748;p30"/>
          <p:cNvSpPr txBox="1"/>
          <p:nvPr/>
        </p:nvSpPr>
        <p:spPr>
          <a:xfrm>
            <a:off x="1462325" y="4796800"/>
            <a:ext cx="1312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（3, 3, 1024）</a:t>
            </a:r>
            <a:endParaRPr>
              <a:latin typeface="PT Serif"/>
              <a:ea typeface="PT Serif"/>
              <a:cs typeface="PT Serif"/>
              <a:sym typeface="PT Serif"/>
            </a:endParaRPr>
          </a:p>
        </p:txBody>
      </p:sp>
      <p:sp>
        <p:nvSpPr>
          <p:cNvPr id="749" name="Google Shape;749;p30"/>
          <p:cNvSpPr/>
          <p:nvPr/>
        </p:nvSpPr>
        <p:spPr>
          <a:xfrm>
            <a:off x="1715594" y="4030415"/>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30"/>
          <p:cNvSpPr/>
          <p:nvPr/>
        </p:nvSpPr>
        <p:spPr>
          <a:xfrm>
            <a:off x="1967005" y="4030415"/>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30"/>
          <p:cNvSpPr/>
          <p:nvPr/>
        </p:nvSpPr>
        <p:spPr>
          <a:xfrm>
            <a:off x="2214477" y="4030415"/>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30"/>
          <p:cNvSpPr/>
          <p:nvPr/>
        </p:nvSpPr>
        <p:spPr>
          <a:xfrm>
            <a:off x="1718472" y="3787463"/>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30"/>
          <p:cNvSpPr/>
          <p:nvPr/>
        </p:nvSpPr>
        <p:spPr>
          <a:xfrm>
            <a:off x="1969882" y="3787463"/>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30"/>
          <p:cNvSpPr/>
          <p:nvPr/>
        </p:nvSpPr>
        <p:spPr>
          <a:xfrm>
            <a:off x="2217354" y="3787463"/>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30"/>
          <p:cNvSpPr/>
          <p:nvPr/>
        </p:nvSpPr>
        <p:spPr>
          <a:xfrm>
            <a:off x="1718472" y="3544631"/>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30"/>
          <p:cNvSpPr/>
          <p:nvPr/>
        </p:nvSpPr>
        <p:spPr>
          <a:xfrm>
            <a:off x="1969882" y="3544631"/>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30"/>
          <p:cNvSpPr/>
          <p:nvPr/>
        </p:nvSpPr>
        <p:spPr>
          <a:xfrm>
            <a:off x="2217354" y="3544631"/>
            <a:ext cx="609300" cy="568800"/>
          </a:xfrm>
          <a:prstGeom prst="cube">
            <a:avLst>
              <a:gd name="adj" fmla="val 59207"/>
            </a:avLst>
          </a:prstGeom>
          <a:solidFill>
            <a:srgbClr val="CFE2F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0"/>
          <p:cNvSpPr/>
          <p:nvPr/>
        </p:nvSpPr>
        <p:spPr>
          <a:xfrm>
            <a:off x="3772816" y="4127849"/>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0"/>
          <p:cNvSpPr/>
          <p:nvPr/>
        </p:nvSpPr>
        <p:spPr>
          <a:xfrm>
            <a:off x="4041994" y="4127849"/>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0"/>
          <p:cNvSpPr/>
          <p:nvPr/>
        </p:nvSpPr>
        <p:spPr>
          <a:xfrm>
            <a:off x="4289475" y="4127849"/>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0"/>
          <p:cNvSpPr/>
          <p:nvPr/>
        </p:nvSpPr>
        <p:spPr>
          <a:xfrm>
            <a:off x="3772816" y="3877928"/>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0"/>
          <p:cNvSpPr/>
          <p:nvPr/>
        </p:nvSpPr>
        <p:spPr>
          <a:xfrm>
            <a:off x="4041994" y="3877928"/>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0"/>
          <p:cNvSpPr/>
          <p:nvPr/>
        </p:nvSpPr>
        <p:spPr>
          <a:xfrm>
            <a:off x="4289475" y="3877928"/>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0"/>
          <p:cNvSpPr/>
          <p:nvPr/>
        </p:nvSpPr>
        <p:spPr>
          <a:xfrm>
            <a:off x="3772816" y="3635075"/>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0"/>
          <p:cNvSpPr/>
          <p:nvPr/>
        </p:nvSpPr>
        <p:spPr>
          <a:xfrm>
            <a:off x="4041994" y="3638824"/>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0"/>
          <p:cNvSpPr/>
          <p:nvPr/>
        </p:nvSpPr>
        <p:spPr>
          <a:xfrm>
            <a:off x="4309770" y="3638824"/>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30"/>
          <p:cNvSpPr txBox="1"/>
          <p:nvPr/>
        </p:nvSpPr>
        <p:spPr>
          <a:xfrm>
            <a:off x="3351111" y="3817711"/>
            <a:ext cx="1974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768" name="Google Shape;768;p30"/>
          <p:cNvSpPr txBox="1"/>
          <p:nvPr/>
        </p:nvSpPr>
        <p:spPr>
          <a:xfrm>
            <a:off x="4798980" y="3817711"/>
            <a:ext cx="1974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cxnSp>
        <p:nvCxnSpPr>
          <p:cNvPr id="769" name="Google Shape;769;p30"/>
          <p:cNvCxnSpPr/>
          <p:nvPr/>
        </p:nvCxnSpPr>
        <p:spPr>
          <a:xfrm rot="10800000" flipH="1">
            <a:off x="3048387" y="4246618"/>
            <a:ext cx="273000" cy="4200"/>
          </a:xfrm>
          <a:prstGeom prst="straightConnector1">
            <a:avLst/>
          </a:prstGeom>
          <a:noFill/>
          <a:ln w="19050" cap="flat" cmpd="sng">
            <a:solidFill>
              <a:schemeClr val="dk2"/>
            </a:solidFill>
            <a:prstDash val="solid"/>
            <a:round/>
            <a:headEnd type="none" w="med" len="med"/>
            <a:tailEnd type="triangle" w="med" len="med"/>
          </a:ln>
        </p:spPr>
      </p:cxnSp>
      <p:pic>
        <p:nvPicPr>
          <p:cNvPr id="770" name="Google Shape;770;p30"/>
          <p:cNvPicPr preferRelativeResize="0"/>
          <p:nvPr/>
        </p:nvPicPr>
        <p:blipFill>
          <a:blip r:embed="rId5">
            <a:alphaModFix/>
          </a:blip>
          <a:stretch>
            <a:fillRect/>
          </a:stretch>
        </p:blipFill>
        <p:spPr>
          <a:xfrm>
            <a:off x="1854747" y="4667026"/>
            <a:ext cx="493500" cy="241219"/>
          </a:xfrm>
          <a:prstGeom prst="rect">
            <a:avLst/>
          </a:prstGeom>
          <a:noFill/>
          <a:ln>
            <a:noFill/>
          </a:ln>
        </p:spPr>
      </p:pic>
      <p:pic>
        <p:nvPicPr>
          <p:cNvPr id="771" name="Google Shape;771;p30"/>
          <p:cNvPicPr preferRelativeResize="0"/>
          <p:nvPr/>
        </p:nvPicPr>
        <p:blipFill rotWithShape="1">
          <a:blip r:embed="rId6">
            <a:alphaModFix/>
          </a:blip>
          <a:srcRect r="69024"/>
          <a:stretch/>
        </p:blipFill>
        <p:spPr>
          <a:xfrm>
            <a:off x="1969875" y="2841800"/>
            <a:ext cx="384000" cy="271100"/>
          </a:xfrm>
          <a:prstGeom prst="rect">
            <a:avLst/>
          </a:prstGeom>
          <a:noFill/>
          <a:ln>
            <a:noFill/>
          </a:ln>
        </p:spPr>
      </p:pic>
      <p:sp>
        <p:nvSpPr>
          <p:cNvPr id="772" name="Google Shape;772;p30"/>
          <p:cNvSpPr txBox="1"/>
          <p:nvPr/>
        </p:nvSpPr>
        <p:spPr>
          <a:xfrm>
            <a:off x="5060100" y="3580775"/>
            <a:ext cx="833700" cy="5817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600"/>
              </a:spcBef>
              <a:spcAft>
                <a:spcPts val="0"/>
              </a:spcAft>
              <a:buNone/>
            </a:pPr>
            <a:r>
              <a:rPr lang="en" sz="1200">
                <a:solidFill>
                  <a:schemeClr val="dk1"/>
                </a:solidFill>
                <a:latin typeface="PT Serif"/>
                <a:ea typeface="PT Serif"/>
                <a:cs typeface="PT Serif"/>
                <a:sym typeface="PT Serif"/>
              </a:rPr>
              <a:t>bilinearly rescaling</a:t>
            </a:r>
            <a:endParaRPr sz="1200">
              <a:latin typeface="PT Serif"/>
              <a:ea typeface="PT Serif"/>
              <a:cs typeface="PT Serif"/>
              <a:sym typeface="PT Serif"/>
            </a:endParaRPr>
          </a:p>
        </p:txBody>
      </p:sp>
      <p:cxnSp>
        <p:nvCxnSpPr>
          <p:cNvPr id="773" name="Google Shape;773;p30"/>
          <p:cNvCxnSpPr/>
          <p:nvPr/>
        </p:nvCxnSpPr>
        <p:spPr>
          <a:xfrm rot="10800000" flipH="1">
            <a:off x="5306937" y="4185043"/>
            <a:ext cx="273000" cy="4200"/>
          </a:xfrm>
          <a:prstGeom prst="straightConnector1">
            <a:avLst/>
          </a:prstGeom>
          <a:noFill/>
          <a:ln w="19050" cap="flat" cmpd="sng">
            <a:solidFill>
              <a:schemeClr val="dk2"/>
            </a:solidFill>
            <a:prstDash val="solid"/>
            <a:round/>
            <a:headEnd type="none" w="med" len="med"/>
            <a:tailEnd type="triangle" w="med" len="med"/>
          </a:ln>
        </p:spPr>
      </p:cxnSp>
      <p:sp>
        <p:nvSpPr>
          <p:cNvPr id="774" name="Google Shape;774;p30"/>
          <p:cNvSpPr/>
          <p:nvPr/>
        </p:nvSpPr>
        <p:spPr>
          <a:xfrm>
            <a:off x="6161308" y="4124423"/>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30"/>
          <p:cNvSpPr/>
          <p:nvPr/>
        </p:nvSpPr>
        <p:spPr>
          <a:xfrm>
            <a:off x="6430485" y="4120666"/>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30"/>
          <p:cNvSpPr/>
          <p:nvPr/>
        </p:nvSpPr>
        <p:spPr>
          <a:xfrm>
            <a:off x="6698262" y="4109856"/>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30"/>
          <p:cNvSpPr/>
          <p:nvPr/>
        </p:nvSpPr>
        <p:spPr>
          <a:xfrm>
            <a:off x="6970984" y="4109856"/>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30"/>
          <p:cNvSpPr/>
          <p:nvPr/>
        </p:nvSpPr>
        <p:spPr>
          <a:xfrm>
            <a:off x="7235216" y="4120666"/>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30"/>
          <p:cNvSpPr/>
          <p:nvPr/>
        </p:nvSpPr>
        <p:spPr>
          <a:xfrm>
            <a:off x="6161316" y="3877455"/>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30"/>
          <p:cNvSpPr/>
          <p:nvPr/>
        </p:nvSpPr>
        <p:spPr>
          <a:xfrm>
            <a:off x="6430494" y="3877455"/>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30"/>
          <p:cNvSpPr/>
          <p:nvPr/>
        </p:nvSpPr>
        <p:spPr>
          <a:xfrm>
            <a:off x="6698270" y="3877455"/>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30"/>
          <p:cNvSpPr/>
          <p:nvPr/>
        </p:nvSpPr>
        <p:spPr>
          <a:xfrm>
            <a:off x="6970993" y="3877455"/>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30"/>
          <p:cNvSpPr/>
          <p:nvPr/>
        </p:nvSpPr>
        <p:spPr>
          <a:xfrm>
            <a:off x="7235224" y="3877455"/>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30"/>
          <p:cNvSpPr/>
          <p:nvPr/>
        </p:nvSpPr>
        <p:spPr>
          <a:xfrm>
            <a:off x="6161316" y="3631649"/>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30"/>
          <p:cNvSpPr/>
          <p:nvPr/>
        </p:nvSpPr>
        <p:spPr>
          <a:xfrm>
            <a:off x="6430494" y="3631649"/>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30"/>
          <p:cNvSpPr/>
          <p:nvPr/>
        </p:nvSpPr>
        <p:spPr>
          <a:xfrm>
            <a:off x="6698275" y="3631649"/>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30"/>
          <p:cNvSpPr/>
          <p:nvPr/>
        </p:nvSpPr>
        <p:spPr>
          <a:xfrm>
            <a:off x="6970993" y="3631649"/>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0"/>
          <p:cNvSpPr/>
          <p:nvPr/>
        </p:nvSpPr>
        <p:spPr>
          <a:xfrm>
            <a:off x="7235224" y="3631649"/>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30"/>
          <p:cNvSpPr/>
          <p:nvPr/>
        </p:nvSpPr>
        <p:spPr>
          <a:xfrm>
            <a:off x="6161316" y="3381728"/>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30"/>
          <p:cNvSpPr/>
          <p:nvPr/>
        </p:nvSpPr>
        <p:spPr>
          <a:xfrm>
            <a:off x="6430494" y="3381728"/>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30"/>
          <p:cNvSpPr/>
          <p:nvPr/>
        </p:nvSpPr>
        <p:spPr>
          <a:xfrm>
            <a:off x="6698275" y="3381728"/>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30"/>
          <p:cNvSpPr/>
          <p:nvPr/>
        </p:nvSpPr>
        <p:spPr>
          <a:xfrm>
            <a:off x="6970993" y="3381720"/>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30"/>
          <p:cNvSpPr/>
          <p:nvPr/>
        </p:nvSpPr>
        <p:spPr>
          <a:xfrm>
            <a:off x="7235224" y="3381728"/>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30"/>
          <p:cNvSpPr/>
          <p:nvPr/>
        </p:nvSpPr>
        <p:spPr>
          <a:xfrm>
            <a:off x="6161316" y="3138875"/>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30"/>
          <p:cNvSpPr/>
          <p:nvPr/>
        </p:nvSpPr>
        <p:spPr>
          <a:xfrm>
            <a:off x="6430494" y="3142624"/>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30"/>
          <p:cNvSpPr/>
          <p:nvPr/>
        </p:nvSpPr>
        <p:spPr>
          <a:xfrm>
            <a:off x="6698270" y="3142624"/>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30"/>
          <p:cNvSpPr/>
          <p:nvPr/>
        </p:nvSpPr>
        <p:spPr>
          <a:xfrm>
            <a:off x="6970993" y="3142624"/>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30"/>
          <p:cNvSpPr/>
          <p:nvPr/>
        </p:nvSpPr>
        <p:spPr>
          <a:xfrm>
            <a:off x="7235224" y="3142632"/>
            <a:ext cx="493500" cy="455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30"/>
          <p:cNvSpPr txBox="1"/>
          <p:nvPr/>
        </p:nvSpPr>
        <p:spPr>
          <a:xfrm>
            <a:off x="5842136" y="3632986"/>
            <a:ext cx="1974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800" name="Google Shape;800;p30"/>
          <p:cNvSpPr txBox="1"/>
          <p:nvPr/>
        </p:nvSpPr>
        <p:spPr>
          <a:xfrm>
            <a:off x="7747205" y="3632986"/>
            <a:ext cx="1974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801" name="Google Shape;801;p30"/>
          <p:cNvSpPr txBox="1"/>
          <p:nvPr/>
        </p:nvSpPr>
        <p:spPr>
          <a:xfrm>
            <a:off x="3697450" y="3272138"/>
            <a:ext cx="1462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（5 x 5, 1024）</a:t>
            </a:r>
            <a:endParaRPr>
              <a:latin typeface="PT Serif"/>
              <a:ea typeface="PT Serif"/>
              <a:cs typeface="PT Serif"/>
              <a:sym typeface="PT Serif"/>
            </a:endParaRPr>
          </a:p>
        </p:txBody>
      </p:sp>
      <p:sp>
        <p:nvSpPr>
          <p:cNvPr id="802" name="Google Shape;802;p30"/>
          <p:cNvSpPr txBox="1"/>
          <p:nvPr/>
        </p:nvSpPr>
        <p:spPr>
          <a:xfrm>
            <a:off x="3548500" y="4809800"/>
            <a:ext cx="1399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（3 x 3, 1024）</a:t>
            </a:r>
            <a:endParaRPr>
              <a:latin typeface="PT Serif"/>
              <a:ea typeface="PT Serif"/>
              <a:cs typeface="PT Serif"/>
              <a:sym typeface="PT Serif"/>
            </a:endParaRPr>
          </a:p>
        </p:txBody>
      </p:sp>
      <p:sp>
        <p:nvSpPr>
          <p:cNvPr id="803" name="Google Shape;803;p30"/>
          <p:cNvSpPr txBox="1"/>
          <p:nvPr/>
        </p:nvSpPr>
        <p:spPr>
          <a:xfrm>
            <a:off x="6213900" y="4561500"/>
            <a:ext cx="1462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（5 x 5, 1024）</a:t>
            </a:r>
            <a:endParaRPr>
              <a:latin typeface="PT Serif"/>
              <a:ea typeface="PT Serif"/>
              <a:cs typeface="PT Serif"/>
              <a:sym typeface="PT Serif"/>
            </a:endParaRPr>
          </a:p>
        </p:txBody>
      </p:sp>
      <p:sp>
        <p:nvSpPr>
          <p:cNvPr id="804" name="Google Shape;804;p30"/>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19</a:t>
            </a:fld>
            <a:endParaRPr/>
          </a:p>
        </p:txBody>
      </p:sp>
      <p:sp>
        <p:nvSpPr>
          <p:cNvPr id="805" name="Google Shape;805;p30"/>
          <p:cNvSpPr txBox="1"/>
          <p:nvPr/>
        </p:nvSpPr>
        <p:spPr>
          <a:xfrm>
            <a:off x="5603025" y="1146263"/>
            <a:ext cx="1610100" cy="4002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u="sng">
                <a:latin typeface="PT Serif"/>
                <a:ea typeface="PT Serif"/>
                <a:cs typeface="PT Serif"/>
                <a:sym typeface="PT Serif"/>
              </a:rPr>
              <a:t>We set d = 1024</a:t>
            </a:r>
            <a:endParaRPr u="sng">
              <a:latin typeface="PT Serif"/>
              <a:ea typeface="PT Serif"/>
              <a:cs typeface="PT Serif"/>
              <a:sym typeface="PT Serif"/>
            </a:endParaRPr>
          </a:p>
        </p:txBody>
      </p:sp>
      <p:sp>
        <p:nvSpPr>
          <p:cNvPr id="806" name="Google Shape;806;p30"/>
          <p:cNvSpPr/>
          <p:nvPr/>
        </p:nvSpPr>
        <p:spPr>
          <a:xfrm>
            <a:off x="5491825" y="738478"/>
            <a:ext cx="786300" cy="381950"/>
          </a:xfrm>
          <a:custGeom>
            <a:avLst/>
            <a:gdLst/>
            <a:ahLst/>
            <a:cxnLst/>
            <a:rect l="l" t="t" r="r" b="b"/>
            <a:pathLst>
              <a:path w="31452" h="15278" extrusionOk="0">
                <a:moveTo>
                  <a:pt x="0" y="8420"/>
                </a:moveTo>
                <a:cubicBezTo>
                  <a:pt x="2404" y="7041"/>
                  <a:pt x="9183" y="-1000"/>
                  <a:pt x="14425" y="143"/>
                </a:cubicBezTo>
                <a:cubicBezTo>
                  <a:pt x="19667" y="1286"/>
                  <a:pt x="28614" y="12756"/>
                  <a:pt x="31452" y="15278"/>
                </a:cubicBezTo>
              </a:path>
            </a:pathLst>
          </a:custGeom>
          <a:noFill/>
          <a:ln w="9525" cap="flat" cmpd="sng">
            <a:solidFill>
              <a:schemeClr val="dk2"/>
            </a:solidFill>
            <a:prstDash val="solid"/>
            <a:round/>
            <a:headEnd type="none" w="med" len="med"/>
            <a:tailEnd type="none" w="med" len="med"/>
          </a:ln>
        </p:spPr>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13"/>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Outline</a:t>
            </a:r>
            <a:endParaRPr sz="2400" b="1">
              <a:latin typeface="PT Serif"/>
              <a:ea typeface="PT Serif"/>
              <a:cs typeface="PT Serif"/>
              <a:sym typeface="PT Serif"/>
            </a:endParaRPr>
          </a:p>
        </p:txBody>
      </p:sp>
      <p:sp>
        <p:nvSpPr>
          <p:cNvPr id="60" name="Google Shape;60;p13"/>
          <p:cNvSpPr txBox="1">
            <a:spLocks noGrp="1"/>
          </p:cNvSpPr>
          <p:nvPr>
            <p:ph type="body" idx="1"/>
          </p:nvPr>
        </p:nvSpPr>
        <p:spPr>
          <a:xfrm>
            <a:off x="388950" y="1038000"/>
            <a:ext cx="8051400" cy="36525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rgbClr val="1D1D1B"/>
              </a:buClr>
              <a:buSzPts val="1800"/>
              <a:buChar char="●"/>
            </a:pPr>
            <a:r>
              <a:rPr lang="en" sz="1800">
                <a:solidFill>
                  <a:srgbClr val="1D1D1B"/>
                </a:solidFill>
              </a:rPr>
              <a:t>Introduction</a:t>
            </a:r>
            <a:endParaRPr sz="1800">
              <a:solidFill>
                <a:srgbClr val="1D1D1B"/>
              </a:solidFill>
            </a:endParaRPr>
          </a:p>
          <a:p>
            <a:pPr marL="457200" lvl="0" indent="-342900" algn="l" rtl="0">
              <a:lnSpc>
                <a:spcPct val="115000"/>
              </a:lnSpc>
              <a:spcBef>
                <a:spcPts val="0"/>
              </a:spcBef>
              <a:spcAft>
                <a:spcPts val="0"/>
              </a:spcAft>
              <a:buClr>
                <a:srgbClr val="1D1D1B"/>
              </a:buClr>
              <a:buSzPts val="1800"/>
              <a:buChar char="●"/>
            </a:pPr>
            <a:r>
              <a:rPr lang="en" sz="1800">
                <a:solidFill>
                  <a:srgbClr val="1D1D1B"/>
                </a:solidFill>
              </a:rPr>
              <a:t>Method</a:t>
            </a:r>
            <a:endParaRPr sz="1800">
              <a:solidFill>
                <a:srgbClr val="1D1D1B"/>
              </a:solidFill>
            </a:endParaRPr>
          </a:p>
          <a:p>
            <a:pPr marL="914400" lvl="1" indent="-330200" algn="l" rtl="0">
              <a:lnSpc>
                <a:spcPct val="115000"/>
              </a:lnSpc>
              <a:spcBef>
                <a:spcPts val="0"/>
              </a:spcBef>
              <a:spcAft>
                <a:spcPts val="0"/>
              </a:spcAft>
              <a:buClr>
                <a:srgbClr val="1D1D1B"/>
              </a:buClr>
              <a:buSzPts val="1600"/>
              <a:buAutoNum type="arabicPeriod"/>
            </a:pPr>
            <a:r>
              <a:rPr lang="en" sz="1600">
                <a:solidFill>
                  <a:srgbClr val="1D1D1B"/>
                </a:solidFill>
              </a:rPr>
              <a:t>Locally aware patch features</a:t>
            </a:r>
            <a:endParaRPr sz="1600">
              <a:solidFill>
                <a:srgbClr val="1D1D1B"/>
              </a:solidFill>
            </a:endParaRPr>
          </a:p>
          <a:p>
            <a:pPr marL="914400" lvl="1" indent="-330200" algn="l" rtl="0">
              <a:lnSpc>
                <a:spcPct val="115000"/>
              </a:lnSpc>
              <a:spcBef>
                <a:spcPts val="0"/>
              </a:spcBef>
              <a:spcAft>
                <a:spcPts val="0"/>
              </a:spcAft>
              <a:buClr>
                <a:srgbClr val="1D1D1B"/>
              </a:buClr>
              <a:buSzPts val="1600"/>
              <a:buAutoNum type="arabicPeriod"/>
            </a:pPr>
            <a:r>
              <a:rPr lang="en" sz="1600">
                <a:solidFill>
                  <a:srgbClr val="1D1D1B"/>
                </a:solidFill>
              </a:rPr>
              <a:t>Coreset-reduced patch-feature memory bank</a:t>
            </a:r>
            <a:endParaRPr sz="1600">
              <a:solidFill>
                <a:srgbClr val="1D1D1B"/>
              </a:solidFill>
            </a:endParaRPr>
          </a:p>
          <a:p>
            <a:pPr marL="914400" lvl="1" indent="-330200" algn="l" rtl="0">
              <a:lnSpc>
                <a:spcPct val="115000"/>
              </a:lnSpc>
              <a:spcBef>
                <a:spcPts val="0"/>
              </a:spcBef>
              <a:spcAft>
                <a:spcPts val="0"/>
              </a:spcAft>
              <a:buClr>
                <a:srgbClr val="1D1D1B"/>
              </a:buClr>
              <a:buSzPts val="1600"/>
              <a:buAutoNum type="arabicPeriod"/>
            </a:pPr>
            <a:r>
              <a:rPr lang="en" sz="1600">
                <a:solidFill>
                  <a:srgbClr val="1D1D1B"/>
                </a:solidFill>
              </a:rPr>
              <a:t>Anomaly Detection with </a:t>
            </a:r>
            <a:r>
              <a:rPr lang="en" sz="1600" b="1" i="1">
                <a:solidFill>
                  <a:srgbClr val="1D1D1B"/>
                </a:solidFill>
              </a:rPr>
              <a:t>PatchCore</a:t>
            </a:r>
            <a:endParaRPr sz="1600" b="1" i="1">
              <a:solidFill>
                <a:srgbClr val="1D1D1B"/>
              </a:solidFill>
            </a:endParaRPr>
          </a:p>
          <a:p>
            <a:pPr marL="457200" lvl="0" indent="-342900" algn="l" rtl="0">
              <a:lnSpc>
                <a:spcPct val="115000"/>
              </a:lnSpc>
              <a:spcBef>
                <a:spcPts val="0"/>
              </a:spcBef>
              <a:spcAft>
                <a:spcPts val="0"/>
              </a:spcAft>
              <a:buClr>
                <a:srgbClr val="1D1D1B"/>
              </a:buClr>
              <a:buSzPts val="1800"/>
              <a:buChar char="●"/>
            </a:pPr>
            <a:r>
              <a:rPr lang="en" sz="1800">
                <a:solidFill>
                  <a:srgbClr val="1D1D1B"/>
                </a:solidFill>
              </a:rPr>
              <a:t>Experiments</a:t>
            </a:r>
            <a:endParaRPr sz="1800">
              <a:solidFill>
                <a:srgbClr val="1D1D1B"/>
              </a:solidFill>
            </a:endParaRPr>
          </a:p>
          <a:p>
            <a:pPr marL="914400" lvl="1" indent="-330200" algn="l" rtl="0">
              <a:lnSpc>
                <a:spcPct val="115000"/>
              </a:lnSpc>
              <a:spcBef>
                <a:spcPts val="0"/>
              </a:spcBef>
              <a:spcAft>
                <a:spcPts val="0"/>
              </a:spcAft>
              <a:buClr>
                <a:srgbClr val="1D1D1B"/>
              </a:buClr>
              <a:buSzPts val="1600"/>
              <a:buAutoNum type="arabicPeriod"/>
            </a:pPr>
            <a:r>
              <a:rPr lang="en" sz="1600">
                <a:solidFill>
                  <a:srgbClr val="1D1D1B"/>
                </a:solidFill>
              </a:rPr>
              <a:t>Datasets</a:t>
            </a:r>
            <a:endParaRPr sz="1600">
              <a:solidFill>
                <a:srgbClr val="1D1D1B"/>
              </a:solidFill>
            </a:endParaRPr>
          </a:p>
          <a:p>
            <a:pPr marL="914400" lvl="1" indent="-330200" algn="l" rtl="0">
              <a:lnSpc>
                <a:spcPct val="115000"/>
              </a:lnSpc>
              <a:spcBef>
                <a:spcPts val="0"/>
              </a:spcBef>
              <a:spcAft>
                <a:spcPts val="0"/>
              </a:spcAft>
              <a:buClr>
                <a:srgbClr val="1D1D1B"/>
              </a:buClr>
              <a:buSzPts val="1600"/>
              <a:buAutoNum type="arabicPeriod"/>
            </a:pPr>
            <a:r>
              <a:rPr lang="en" sz="1600">
                <a:solidFill>
                  <a:srgbClr val="1D1D1B"/>
                </a:solidFill>
              </a:rPr>
              <a:t>Evaluation Metrics</a:t>
            </a:r>
            <a:endParaRPr sz="1600">
              <a:solidFill>
                <a:srgbClr val="1D1D1B"/>
              </a:solidFill>
            </a:endParaRPr>
          </a:p>
          <a:p>
            <a:pPr marL="914400" lvl="1" indent="-330200" algn="l" rtl="0">
              <a:lnSpc>
                <a:spcPct val="115000"/>
              </a:lnSpc>
              <a:spcBef>
                <a:spcPts val="0"/>
              </a:spcBef>
              <a:spcAft>
                <a:spcPts val="0"/>
              </a:spcAft>
              <a:buClr>
                <a:srgbClr val="1D1D1B"/>
              </a:buClr>
              <a:buSzPts val="1600"/>
              <a:buAutoNum type="arabicPeriod"/>
            </a:pPr>
            <a:r>
              <a:rPr lang="en" sz="1600">
                <a:solidFill>
                  <a:srgbClr val="1D1D1B"/>
                </a:solidFill>
              </a:rPr>
              <a:t>Anomaly Detection on MVTec AD</a:t>
            </a:r>
            <a:endParaRPr sz="1600">
              <a:solidFill>
                <a:srgbClr val="1D1D1B"/>
              </a:solidFill>
            </a:endParaRPr>
          </a:p>
          <a:p>
            <a:pPr marL="914400" lvl="1" indent="-330200" algn="l" rtl="0">
              <a:lnSpc>
                <a:spcPct val="115000"/>
              </a:lnSpc>
              <a:spcBef>
                <a:spcPts val="0"/>
              </a:spcBef>
              <a:spcAft>
                <a:spcPts val="0"/>
              </a:spcAft>
              <a:buClr>
                <a:srgbClr val="1D1D1B"/>
              </a:buClr>
              <a:buSzPts val="1600"/>
              <a:buAutoNum type="arabicPeriod"/>
            </a:pPr>
            <a:r>
              <a:rPr lang="en" sz="1600">
                <a:solidFill>
                  <a:srgbClr val="1D1D1B"/>
                </a:solidFill>
              </a:rPr>
              <a:t>Inference Time</a:t>
            </a:r>
            <a:endParaRPr sz="1600">
              <a:solidFill>
                <a:srgbClr val="1D1D1B"/>
              </a:solidFill>
            </a:endParaRPr>
          </a:p>
          <a:p>
            <a:pPr marL="914400" lvl="1" indent="-330200" algn="l" rtl="0">
              <a:lnSpc>
                <a:spcPct val="115000"/>
              </a:lnSpc>
              <a:spcBef>
                <a:spcPts val="0"/>
              </a:spcBef>
              <a:spcAft>
                <a:spcPts val="0"/>
              </a:spcAft>
              <a:buClr>
                <a:srgbClr val="1D1D1B"/>
              </a:buClr>
              <a:buSzPts val="1600"/>
              <a:buAutoNum type="arabicPeriod"/>
            </a:pPr>
            <a:r>
              <a:rPr lang="en" sz="1600">
                <a:solidFill>
                  <a:srgbClr val="1D1D1B"/>
                </a:solidFill>
              </a:rPr>
              <a:t>Ablations Study</a:t>
            </a:r>
            <a:endParaRPr sz="1600">
              <a:solidFill>
                <a:srgbClr val="1D1D1B"/>
              </a:solidFill>
            </a:endParaRPr>
          </a:p>
          <a:p>
            <a:pPr marL="914400" lvl="1" indent="-330200" algn="l" rtl="0">
              <a:lnSpc>
                <a:spcPct val="115000"/>
              </a:lnSpc>
              <a:spcBef>
                <a:spcPts val="0"/>
              </a:spcBef>
              <a:spcAft>
                <a:spcPts val="0"/>
              </a:spcAft>
              <a:buClr>
                <a:srgbClr val="1D1D1B"/>
              </a:buClr>
              <a:buSzPts val="1600"/>
              <a:buAutoNum type="arabicPeriod"/>
            </a:pPr>
            <a:r>
              <a:rPr lang="en" sz="1600">
                <a:solidFill>
                  <a:srgbClr val="1D1D1B"/>
                </a:solidFill>
              </a:rPr>
              <a:t>Low-shot Anomaly Detection</a:t>
            </a:r>
            <a:endParaRPr sz="1600">
              <a:solidFill>
                <a:srgbClr val="1D1D1B"/>
              </a:solidFill>
            </a:endParaRPr>
          </a:p>
        </p:txBody>
      </p:sp>
      <p:sp>
        <p:nvSpPr>
          <p:cNvPr id="61" name="Google Shape;61;p13"/>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10"/>
        <p:cNvGrpSpPr/>
        <p:nvPr/>
      </p:nvGrpSpPr>
      <p:grpSpPr>
        <a:xfrm>
          <a:off x="0" y="0"/>
          <a:ext cx="0" cy="0"/>
          <a:chOff x="0" y="0"/>
          <a:chExt cx="0" cy="0"/>
        </a:xfrm>
      </p:grpSpPr>
      <p:sp>
        <p:nvSpPr>
          <p:cNvPr id="811" name="Google Shape;811;p31"/>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sp>
        <p:nvSpPr>
          <p:cNvPr id="812" name="Google Shape;812;p31"/>
          <p:cNvSpPr txBox="1"/>
          <p:nvPr/>
        </p:nvSpPr>
        <p:spPr>
          <a:xfrm>
            <a:off x="3239300" y="561650"/>
            <a:ext cx="3000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p>
        </p:txBody>
      </p:sp>
      <p:sp>
        <p:nvSpPr>
          <p:cNvPr id="813" name="Google Shape;813;p31"/>
          <p:cNvSpPr txBox="1"/>
          <p:nvPr/>
        </p:nvSpPr>
        <p:spPr>
          <a:xfrm>
            <a:off x="501725" y="2136550"/>
            <a:ext cx="844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Layer j</a:t>
            </a:r>
            <a:endParaRPr>
              <a:latin typeface="PT Serif"/>
              <a:ea typeface="PT Serif"/>
              <a:cs typeface="PT Serif"/>
              <a:sym typeface="PT Serif"/>
            </a:endParaRPr>
          </a:p>
        </p:txBody>
      </p:sp>
      <p:sp>
        <p:nvSpPr>
          <p:cNvPr id="814" name="Google Shape;814;p31"/>
          <p:cNvSpPr txBox="1"/>
          <p:nvPr/>
        </p:nvSpPr>
        <p:spPr>
          <a:xfrm>
            <a:off x="362200" y="3659250"/>
            <a:ext cx="1197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Layer j + 1</a:t>
            </a:r>
            <a:endParaRPr>
              <a:latin typeface="PT Serif"/>
              <a:ea typeface="PT Serif"/>
              <a:cs typeface="PT Serif"/>
              <a:sym typeface="PT Serif"/>
            </a:endParaRPr>
          </a:p>
        </p:txBody>
      </p:sp>
      <p:pic>
        <p:nvPicPr>
          <p:cNvPr id="815" name="Google Shape;815;p31"/>
          <p:cNvPicPr preferRelativeResize="0"/>
          <p:nvPr/>
        </p:nvPicPr>
        <p:blipFill rotWithShape="1">
          <a:blip r:embed="rId3">
            <a:alphaModFix/>
          </a:blip>
          <a:srcRect r="77393" b="48266"/>
          <a:stretch/>
        </p:blipFill>
        <p:spPr>
          <a:xfrm>
            <a:off x="1931652" y="2869223"/>
            <a:ext cx="908498" cy="272389"/>
          </a:xfrm>
          <a:prstGeom prst="rect">
            <a:avLst/>
          </a:prstGeom>
          <a:noFill/>
          <a:ln>
            <a:noFill/>
          </a:ln>
        </p:spPr>
      </p:pic>
      <p:sp>
        <p:nvSpPr>
          <p:cNvPr id="816" name="Google Shape;816;p31"/>
          <p:cNvSpPr/>
          <p:nvPr/>
        </p:nvSpPr>
        <p:spPr>
          <a:xfrm>
            <a:off x="1706085" y="2522111"/>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1"/>
          <p:cNvSpPr/>
          <p:nvPr/>
        </p:nvSpPr>
        <p:spPr>
          <a:xfrm>
            <a:off x="1952183" y="2518922"/>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1"/>
          <p:cNvSpPr/>
          <p:nvPr/>
        </p:nvSpPr>
        <p:spPr>
          <a:xfrm>
            <a:off x="2197001" y="2509750"/>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1"/>
          <p:cNvSpPr/>
          <p:nvPr/>
        </p:nvSpPr>
        <p:spPr>
          <a:xfrm>
            <a:off x="2446340" y="2509750"/>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1"/>
          <p:cNvSpPr/>
          <p:nvPr/>
        </p:nvSpPr>
        <p:spPr>
          <a:xfrm>
            <a:off x="2687917" y="2518922"/>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1"/>
          <p:cNvSpPr/>
          <p:nvPr/>
        </p:nvSpPr>
        <p:spPr>
          <a:xfrm>
            <a:off x="1706093" y="2312546"/>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1"/>
          <p:cNvSpPr/>
          <p:nvPr/>
        </p:nvSpPr>
        <p:spPr>
          <a:xfrm>
            <a:off x="1952191" y="2312546"/>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1"/>
          <p:cNvSpPr/>
          <p:nvPr/>
        </p:nvSpPr>
        <p:spPr>
          <a:xfrm>
            <a:off x="2197009" y="2312546"/>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31"/>
          <p:cNvSpPr/>
          <p:nvPr/>
        </p:nvSpPr>
        <p:spPr>
          <a:xfrm>
            <a:off x="2446348" y="2312546"/>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31"/>
          <p:cNvSpPr/>
          <p:nvPr/>
        </p:nvSpPr>
        <p:spPr>
          <a:xfrm>
            <a:off x="2687925" y="2312546"/>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31"/>
          <p:cNvSpPr/>
          <p:nvPr/>
        </p:nvSpPr>
        <p:spPr>
          <a:xfrm>
            <a:off x="1706093" y="2103968"/>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31"/>
          <p:cNvSpPr/>
          <p:nvPr/>
        </p:nvSpPr>
        <p:spPr>
          <a:xfrm>
            <a:off x="1952191" y="2103968"/>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1"/>
          <p:cNvSpPr/>
          <p:nvPr/>
        </p:nvSpPr>
        <p:spPr>
          <a:xfrm>
            <a:off x="2197016" y="2103955"/>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31"/>
          <p:cNvSpPr/>
          <p:nvPr/>
        </p:nvSpPr>
        <p:spPr>
          <a:xfrm>
            <a:off x="2446348" y="2103968"/>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1"/>
          <p:cNvSpPr/>
          <p:nvPr/>
        </p:nvSpPr>
        <p:spPr>
          <a:xfrm>
            <a:off x="2687925" y="2103968"/>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31"/>
          <p:cNvSpPr/>
          <p:nvPr/>
        </p:nvSpPr>
        <p:spPr>
          <a:xfrm>
            <a:off x="1706093" y="189189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31"/>
          <p:cNvSpPr/>
          <p:nvPr/>
        </p:nvSpPr>
        <p:spPr>
          <a:xfrm>
            <a:off x="1952191" y="189189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833;p31"/>
          <p:cNvSpPr/>
          <p:nvPr/>
        </p:nvSpPr>
        <p:spPr>
          <a:xfrm>
            <a:off x="2197016" y="189189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31"/>
          <p:cNvSpPr/>
          <p:nvPr/>
        </p:nvSpPr>
        <p:spPr>
          <a:xfrm>
            <a:off x="2446348" y="1891891"/>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835;p31"/>
          <p:cNvSpPr/>
          <p:nvPr/>
        </p:nvSpPr>
        <p:spPr>
          <a:xfrm>
            <a:off x="2687925" y="189189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31"/>
          <p:cNvSpPr/>
          <p:nvPr/>
        </p:nvSpPr>
        <p:spPr>
          <a:xfrm>
            <a:off x="1706093" y="1685825"/>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 name="Google Shape;837;p31"/>
          <p:cNvSpPr/>
          <p:nvPr/>
        </p:nvSpPr>
        <p:spPr>
          <a:xfrm>
            <a:off x="1952191" y="1689006"/>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31"/>
          <p:cNvSpPr/>
          <p:nvPr/>
        </p:nvSpPr>
        <p:spPr>
          <a:xfrm>
            <a:off x="2197009" y="1689006"/>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9" name="Google Shape;839;p31"/>
          <p:cNvSpPr/>
          <p:nvPr/>
        </p:nvSpPr>
        <p:spPr>
          <a:xfrm>
            <a:off x="2446348" y="1689006"/>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31"/>
          <p:cNvSpPr/>
          <p:nvPr/>
        </p:nvSpPr>
        <p:spPr>
          <a:xfrm>
            <a:off x="2687925" y="1689013"/>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841;p31"/>
          <p:cNvSpPr txBox="1"/>
          <p:nvPr/>
        </p:nvSpPr>
        <p:spPr>
          <a:xfrm>
            <a:off x="1414278" y="2105103"/>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842" name="Google Shape;842;p31"/>
          <p:cNvSpPr txBox="1"/>
          <p:nvPr/>
        </p:nvSpPr>
        <p:spPr>
          <a:xfrm>
            <a:off x="3149476" y="2105103"/>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843" name="Google Shape;843;p31"/>
          <p:cNvSpPr txBox="1"/>
          <p:nvPr/>
        </p:nvSpPr>
        <p:spPr>
          <a:xfrm>
            <a:off x="1270050" y="941900"/>
            <a:ext cx="2231700" cy="648000"/>
          </a:xfrm>
          <a:prstGeom prst="rect">
            <a:avLst/>
          </a:prstGeom>
          <a:noFill/>
          <a:ln w="19050" cap="flat" cmpd="sng">
            <a:solidFill>
              <a:srgbClr val="D9D2E9"/>
            </a:solidFill>
            <a:prstDash val="solid"/>
            <a:round/>
            <a:headEnd type="none" w="sm" len="sm"/>
            <a:tailEnd type="none" w="sm" len="sm"/>
          </a:ln>
        </p:spPr>
        <p:txBody>
          <a:bodyPr spcFirstLastPara="1" wrap="square" lIns="91425" tIns="91425" rIns="91425" bIns="91425" anchor="t" anchorCtr="0">
            <a:spAutoFit/>
          </a:bodyPr>
          <a:lstStyle/>
          <a:p>
            <a:pPr marL="0" lvl="0" indent="0" algn="ctr" rtl="0">
              <a:lnSpc>
                <a:spcPct val="115000"/>
              </a:lnSpc>
              <a:spcBef>
                <a:spcPts val="600"/>
              </a:spcBef>
              <a:spcAft>
                <a:spcPts val="0"/>
              </a:spcAft>
              <a:buNone/>
            </a:pPr>
            <a:r>
              <a:rPr lang="en" b="1">
                <a:solidFill>
                  <a:schemeClr val="dk1"/>
                </a:solidFill>
                <a:latin typeface="PT Serif"/>
                <a:ea typeface="PT Serif"/>
                <a:cs typeface="PT Serif"/>
                <a:sym typeface="PT Serif"/>
              </a:rPr>
              <a:t>locally aware patch-feature collection</a:t>
            </a:r>
            <a:endParaRPr/>
          </a:p>
        </p:txBody>
      </p:sp>
      <p:sp>
        <p:nvSpPr>
          <p:cNvPr id="844" name="Google Shape;844;p31"/>
          <p:cNvSpPr/>
          <p:nvPr/>
        </p:nvSpPr>
        <p:spPr>
          <a:xfrm>
            <a:off x="1638132" y="4219251"/>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31"/>
          <p:cNvSpPr/>
          <p:nvPr/>
        </p:nvSpPr>
        <p:spPr>
          <a:xfrm>
            <a:off x="1884230" y="4216063"/>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31"/>
          <p:cNvSpPr/>
          <p:nvPr/>
        </p:nvSpPr>
        <p:spPr>
          <a:xfrm>
            <a:off x="2129048" y="4206890"/>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847;p31"/>
          <p:cNvSpPr/>
          <p:nvPr/>
        </p:nvSpPr>
        <p:spPr>
          <a:xfrm>
            <a:off x="2378388" y="4206890"/>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31"/>
          <p:cNvSpPr/>
          <p:nvPr/>
        </p:nvSpPr>
        <p:spPr>
          <a:xfrm>
            <a:off x="2619965" y="4216063"/>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849;p31"/>
          <p:cNvSpPr/>
          <p:nvPr/>
        </p:nvSpPr>
        <p:spPr>
          <a:xfrm>
            <a:off x="1638140" y="400968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31"/>
          <p:cNvSpPr/>
          <p:nvPr/>
        </p:nvSpPr>
        <p:spPr>
          <a:xfrm>
            <a:off x="1884238" y="400968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31"/>
          <p:cNvSpPr/>
          <p:nvPr/>
        </p:nvSpPr>
        <p:spPr>
          <a:xfrm>
            <a:off x="2129057" y="400968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31"/>
          <p:cNvSpPr/>
          <p:nvPr/>
        </p:nvSpPr>
        <p:spPr>
          <a:xfrm>
            <a:off x="2378396" y="400968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 name="Google Shape;853;p31"/>
          <p:cNvSpPr/>
          <p:nvPr/>
        </p:nvSpPr>
        <p:spPr>
          <a:xfrm>
            <a:off x="2619973" y="400968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 name="Google Shape;854;p31"/>
          <p:cNvSpPr/>
          <p:nvPr/>
        </p:nvSpPr>
        <p:spPr>
          <a:xfrm>
            <a:off x="1638140" y="3801108"/>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31"/>
          <p:cNvSpPr/>
          <p:nvPr/>
        </p:nvSpPr>
        <p:spPr>
          <a:xfrm>
            <a:off x="1884238" y="3801108"/>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856;p31"/>
          <p:cNvSpPr/>
          <p:nvPr/>
        </p:nvSpPr>
        <p:spPr>
          <a:xfrm>
            <a:off x="2129064" y="3796533"/>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 name="Google Shape;857;p31"/>
          <p:cNvSpPr/>
          <p:nvPr/>
        </p:nvSpPr>
        <p:spPr>
          <a:xfrm>
            <a:off x="2378396" y="3801108"/>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 name="Google Shape;858;p31"/>
          <p:cNvSpPr/>
          <p:nvPr/>
        </p:nvSpPr>
        <p:spPr>
          <a:xfrm>
            <a:off x="2619973" y="3801108"/>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859;p31"/>
          <p:cNvSpPr/>
          <p:nvPr/>
        </p:nvSpPr>
        <p:spPr>
          <a:xfrm>
            <a:off x="1638140" y="3589038"/>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860;p31"/>
          <p:cNvSpPr/>
          <p:nvPr/>
        </p:nvSpPr>
        <p:spPr>
          <a:xfrm>
            <a:off x="1884238" y="3589038"/>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861;p31"/>
          <p:cNvSpPr/>
          <p:nvPr/>
        </p:nvSpPr>
        <p:spPr>
          <a:xfrm>
            <a:off x="2129051" y="3576550"/>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 name="Google Shape;862;p31"/>
          <p:cNvSpPr/>
          <p:nvPr/>
        </p:nvSpPr>
        <p:spPr>
          <a:xfrm>
            <a:off x="2378396" y="3589031"/>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 name="Google Shape;863;p31"/>
          <p:cNvSpPr/>
          <p:nvPr/>
        </p:nvSpPr>
        <p:spPr>
          <a:xfrm>
            <a:off x="2619973" y="3589038"/>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4" name="Google Shape;864;p31"/>
          <p:cNvSpPr/>
          <p:nvPr/>
        </p:nvSpPr>
        <p:spPr>
          <a:xfrm>
            <a:off x="1638140" y="3382966"/>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865;p31"/>
          <p:cNvSpPr/>
          <p:nvPr/>
        </p:nvSpPr>
        <p:spPr>
          <a:xfrm>
            <a:off x="1884238" y="338614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866;p31"/>
          <p:cNvSpPr/>
          <p:nvPr/>
        </p:nvSpPr>
        <p:spPr>
          <a:xfrm>
            <a:off x="2129057" y="338614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867;p31"/>
          <p:cNvSpPr/>
          <p:nvPr/>
        </p:nvSpPr>
        <p:spPr>
          <a:xfrm>
            <a:off x="2378396" y="338614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31"/>
          <p:cNvSpPr/>
          <p:nvPr/>
        </p:nvSpPr>
        <p:spPr>
          <a:xfrm>
            <a:off x="2619973" y="3386154"/>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 name="Google Shape;869;p31"/>
          <p:cNvSpPr txBox="1"/>
          <p:nvPr/>
        </p:nvSpPr>
        <p:spPr>
          <a:xfrm>
            <a:off x="1346326" y="3802243"/>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870" name="Google Shape;870;p31"/>
          <p:cNvSpPr txBox="1"/>
          <p:nvPr/>
        </p:nvSpPr>
        <p:spPr>
          <a:xfrm>
            <a:off x="3081523" y="3802243"/>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871" name="Google Shape;871;p31"/>
          <p:cNvSpPr txBox="1"/>
          <p:nvPr/>
        </p:nvSpPr>
        <p:spPr>
          <a:xfrm>
            <a:off x="1686226" y="4784100"/>
            <a:ext cx="1539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（5 x 5, 1024）</a:t>
            </a:r>
            <a:endParaRPr>
              <a:latin typeface="PT Serif"/>
              <a:ea typeface="PT Serif"/>
              <a:cs typeface="PT Serif"/>
              <a:sym typeface="PT Serif"/>
            </a:endParaRPr>
          </a:p>
        </p:txBody>
      </p:sp>
      <p:pic>
        <p:nvPicPr>
          <p:cNvPr id="872" name="Google Shape;872;p31"/>
          <p:cNvPicPr preferRelativeResize="0"/>
          <p:nvPr/>
        </p:nvPicPr>
        <p:blipFill>
          <a:blip r:embed="rId4">
            <a:alphaModFix/>
          </a:blip>
          <a:stretch>
            <a:fillRect/>
          </a:stretch>
        </p:blipFill>
        <p:spPr>
          <a:xfrm>
            <a:off x="1739425" y="4631022"/>
            <a:ext cx="1146940" cy="245655"/>
          </a:xfrm>
          <a:prstGeom prst="rect">
            <a:avLst/>
          </a:prstGeom>
          <a:noFill/>
          <a:ln>
            <a:noFill/>
          </a:ln>
        </p:spPr>
      </p:pic>
      <p:sp>
        <p:nvSpPr>
          <p:cNvPr id="873" name="Google Shape;873;p31"/>
          <p:cNvSpPr txBox="1"/>
          <p:nvPr/>
        </p:nvSpPr>
        <p:spPr>
          <a:xfrm>
            <a:off x="1686227" y="3004388"/>
            <a:ext cx="1539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（5 x 5, 1024）</a:t>
            </a:r>
            <a:endParaRPr>
              <a:latin typeface="PT Serif"/>
              <a:ea typeface="PT Serif"/>
              <a:cs typeface="PT Serif"/>
              <a:sym typeface="PT Serif"/>
            </a:endParaRPr>
          </a:p>
        </p:txBody>
      </p:sp>
      <p:pic>
        <p:nvPicPr>
          <p:cNvPr id="874" name="Google Shape;874;p31"/>
          <p:cNvPicPr preferRelativeResize="0"/>
          <p:nvPr/>
        </p:nvPicPr>
        <p:blipFill rotWithShape="1">
          <a:blip r:embed="rId3">
            <a:alphaModFix/>
          </a:blip>
          <a:srcRect r="77393" b="48266"/>
          <a:stretch/>
        </p:blipFill>
        <p:spPr>
          <a:xfrm>
            <a:off x="4717227" y="4441248"/>
            <a:ext cx="908498" cy="272389"/>
          </a:xfrm>
          <a:prstGeom prst="rect">
            <a:avLst/>
          </a:prstGeom>
          <a:noFill/>
          <a:ln>
            <a:noFill/>
          </a:ln>
        </p:spPr>
      </p:pic>
      <p:sp>
        <p:nvSpPr>
          <p:cNvPr id="875" name="Google Shape;875;p31"/>
          <p:cNvSpPr/>
          <p:nvPr/>
        </p:nvSpPr>
        <p:spPr>
          <a:xfrm>
            <a:off x="4415443" y="4042100"/>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31"/>
          <p:cNvSpPr/>
          <p:nvPr/>
        </p:nvSpPr>
        <p:spPr>
          <a:xfrm>
            <a:off x="4415443" y="387853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877;p31"/>
          <p:cNvSpPr txBox="1"/>
          <p:nvPr/>
        </p:nvSpPr>
        <p:spPr>
          <a:xfrm>
            <a:off x="3971253" y="2991328"/>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878" name="Google Shape;878;p31"/>
          <p:cNvSpPr txBox="1"/>
          <p:nvPr/>
        </p:nvSpPr>
        <p:spPr>
          <a:xfrm>
            <a:off x="6223901" y="3032003"/>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879" name="Google Shape;879;p31"/>
          <p:cNvSpPr txBox="1"/>
          <p:nvPr/>
        </p:nvSpPr>
        <p:spPr>
          <a:xfrm>
            <a:off x="4350350" y="4575450"/>
            <a:ext cx="17520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（5 x 5, 2, 1024）</a:t>
            </a:r>
            <a:endParaRPr>
              <a:latin typeface="PT Serif"/>
              <a:ea typeface="PT Serif"/>
              <a:cs typeface="PT Serif"/>
              <a:sym typeface="PT Serif"/>
            </a:endParaRPr>
          </a:p>
        </p:txBody>
      </p:sp>
      <p:sp>
        <p:nvSpPr>
          <p:cNvPr id="880" name="Google Shape;880;p31"/>
          <p:cNvSpPr/>
          <p:nvPr/>
        </p:nvSpPr>
        <p:spPr>
          <a:xfrm>
            <a:off x="4717318" y="404208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1" name="Google Shape;881;p31"/>
          <p:cNvSpPr/>
          <p:nvPr/>
        </p:nvSpPr>
        <p:spPr>
          <a:xfrm>
            <a:off x="4717318" y="3878525"/>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31"/>
          <p:cNvSpPr/>
          <p:nvPr/>
        </p:nvSpPr>
        <p:spPr>
          <a:xfrm>
            <a:off x="5054743" y="404208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883;p31"/>
          <p:cNvSpPr/>
          <p:nvPr/>
        </p:nvSpPr>
        <p:spPr>
          <a:xfrm>
            <a:off x="5054743" y="3878525"/>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31"/>
          <p:cNvSpPr/>
          <p:nvPr/>
        </p:nvSpPr>
        <p:spPr>
          <a:xfrm>
            <a:off x="5385443" y="4042100"/>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5" name="Google Shape;885;p31"/>
          <p:cNvSpPr/>
          <p:nvPr/>
        </p:nvSpPr>
        <p:spPr>
          <a:xfrm>
            <a:off x="5385443" y="387853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31"/>
          <p:cNvSpPr/>
          <p:nvPr/>
        </p:nvSpPr>
        <p:spPr>
          <a:xfrm>
            <a:off x="5694043" y="4042100"/>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887;p31"/>
          <p:cNvSpPr/>
          <p:nvPr/>
        </p:nvSpPr>
        <p:spPr>
          <a:xfrm>
            <a:off x="5694043" y="387853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888;p31"/>
          <p:cNvSpPr/>
          <p:nvPr/>
        </p:nvSpPr>
        <p:spPr>
          <a:xfrm>
            <a:off x="4415443" y="361883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889;p31"/>
          <p:cNvSpPr/>
          <p:nvPr/>
        </p:nvSpPr>
        <p:spPr>
          <a:xfrm>
            <a:off x="4415443" y="3455275"/>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890;p31"/>
          <p:cNvSpPr/>
          <p:nvPr/>
        </p:nvSpPr>
        <p:spPr>
          <a:xfrm>
            <a:off x="4717318" y="3618825"/>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891;p31"/>
          <p:cNvSpPr/>
          <p:nvPr/>
        </p:nvSpPr>
        <p:spPr>
          <a:xfrm>
            <a:off x="4717318" y="3455262"/>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892;p31"/>
          <p:cNvSpPr/>
          <p:nvPr/>
        </p:nvSpPr>
        <p:spPr>
          <a:xfrm>
            <a:off x="5054743" y="3618825"/>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893;p31"/>
          <p:cNvSpPr/>
          <p:nvPr/>
        </p:nvSpPr>
        <p:spPr>
          <a:xfrm>
            <a:off x="5054743" y="3455262"/>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4" name="Google Shape;894;p31"/>
          <p:cNvSpPr/>
          <p:nvPr/>
        </p:nvSpPr>
        <p:spPr>
          <a:xfrm>
            <a:off x="5385443" y="361883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5" name="Google Shape;895;p31"/>
          <p:cNvSpPr/>
          <p:nvPr/>
        </p:nvSpPr>
        <p:spPr>
          <a:xfrm>
            <a:off x="5385443" y="3455275"/>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896;p31"/>
          <p:cNvSpPr/>
          <p:nvPr/>
        </p:nvSpPr>
        <p:spPr>
          <a:xfrm>
            <a:off x="5694043" y="361883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897;p31"/>
          <p:cNvSpPr/>
          <p:nvPr/>
        </p:nvSpPr>
        <p:spPr>
          <a:xfrm>
            <a:off x="5694043" y="3455275"/>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8" name="Google Shape;898;p31"/>
          <p:cNvSpPr/>
          <p:nvPr/>
        </p:nvSpPr>
        <p:spPr>
          <a:xfrm>
            <a:off x="4415443" y="3195575"/>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9" name="Google Shape;899;p31"/>
          <p:cNvSpPr/>
          <p:nvPr/>
        </p:nvSpPr>
        <p:spPr>
          <a:xfrm>
            <a:off x="4415443" y="3032012"/>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900;p31"/>
          <p:cNvSpPr/>
          <p:nvPr/>
        </p:nvSpPr>
        <p:spPr>
          <a:xfrm>
            <a:off x="4717318" y="3195562"/>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901;p31"/>
          <p:cNvSpPr/>
          <p:nvPr/>
        </p:nvSpPr>
        <p:spPr>
          <a:xfrm>
            <a:off x="4717318" y="3032000"/>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2" name="Google Shape;902;p31"/>
          <p:cNvSpPr/>
          <p:nvPr/>
        </p:nvSpPr>
        <p:spPr>
          <a:xfrm>
            <a:off x="5054743" y="3195562"/>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3" name="Google Shape;903;p31"/>
          <p:cNvSpPr/>
          <p:nvPr/>
        </p:nvSpPr>
        <p:spPr>
          <a:xfrm>
            <a:off x="5054743" y="3032000"/>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31"/>
          <p:cNvSpPr/>
          <p:nvPr/>
        </p:nvSpPr>
        <p:spPr>
          <a:xfrm>
            <a:off x="5385443" y="3195575"/>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5" name="Google Shape;905;p31"/>
          <p:cNvSpPr/>
          <p:nvPr/>
        </p:nvSpPr>
        <p:spPr>
          <a:xfrm>
            <a:off x="5385443" y="3032012"/>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31"/>
          <p:cNvSpPr/>
          <p:nvPr/>
        </p:nvSpPr>
        <p:spPr>
          <a:xfrm>
            <a:off x="5694043" y="3195575"/>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907;p31"/>
          <p:cNvSpPr/>
          <p:nvPr/>
        </p:nvSpPr>
        <p:spPr>
          <a:xfrm>
            <a:off x="5694043" y="3032012"/>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31"/>
          <p:cNvSpPr/>
          <p:nvPr/>
        </p:nvSpPr>
        <p:spPr>
          <a:xfrm>
            <a:off x="4415443" y="2765350"/>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909;p31"/>
          <p:cNvSpPr/>
          <p:nvPr/>
        </p:nvSpPr>
        <p:spPr>
          <a:xfrm>
            <a:off x="4415443" y="260178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31"/>
          <p:cNvSpPr/>
          <p:nvPr/>
        </p:nvSpPr>
        <p:spPr>
          <a:xfrm>
            <a:off x="4717318" y="276533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911;p31"/>
          <p:cNvSpPr/>
          <p:nvPr/>
        </p:nvSpPr>
        <p:spPr>
          <a:xfrm>
            <a:off x="4717318" y="2601775"/>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31"/>
          <p:cNvSpPr/>
          <p:nvPr/>
        </p:nvSpPr>
        <p:spPr>
          <a:xfrm>
            <a:off x="5054743" y="276533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913;p31"/>
          <p:cNvSpPr/>
          <p:nvPr/>
        </p:nvSpPr>
        <p:spPr>
          <a:xfrm>
            <a:off x="5054743" y="2601775"/>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31"/>
          <p:cNvSpPr/>
          <p:nvPr/>
        </p:nvSpPr>
        <p:spPr>
          <a:xfrm>
            <a:off x="5385443" y="2765350"/>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5" name="Google Shape;915;p31"/>
          <p:cNvSpPr/>
          <p:nvPr/>
        </p:nvSpPr>
        <p:spPr>
          <a:xfrm>
            <a:off x="5385443" y="260178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31"/>
          <p:cNvSpPr/>
          <p:nvPr/>
        </p:nvSpPr>
        <p:spPr>
          <a:xfrm>
            <a:off x="5694043" y="2765350"/>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917;p31"/>
          <p:cNvSpPr/>
          <p:nvPr/>
        </p:nvSpPr>
        <p:spPr>
          <a:xfrm>
            <a:off x="5694043" y="260178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31"/>
          <p:cNvSpPr/>
          <p:nvPr/>
        </p:nvSpPr>
        <p:spPr>
          <a:xfrm>
            <a:off x="4415443" y="2335100"/>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919;p31"/>
          <p:cNvSpPr/>
          <p:nvPr/>
        </p:nvSpPr>
        <p:spPr>
          <a:xfrm>
            <a:off x="4415443" y="217153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31"/>
          <p:cNvSpPr/>
          <p:nvPr/>
        </p:nvSpPr>
        <p:spPr>
          <a:xfrm>
            <a:off x="4717318" y="233508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921;p31"/>
          <p:cNvSpPr/>
          <p:nvPr/>
        </p:nvSpPr>
        <p:spPr>
          <a:xfrm>
            <a:off x="4717318" y="2171525"/>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31"/>
          <p:cNvSpPr/>
          <p:nvPr/>
        </p:nvSpPr>
        <p:spPr>
          <a:xfrm>
            <a:off x="5054743" y="2335087"/>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3" name="Google Shape;923;p31"/>
          <p:cNvSpPr/>
          <p:nvPr/>
        </p:nvSpPr>
        <p:spPr>
          <a:xfrm>
            <a:off x="5054743" y="2171525"/>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4" name="Google Shape;924;p31"/>
          <p:cNvSpPr/>
          <p:nvPr/>
        </p:nvSpPr>
        <p:spPr>
          <a:xfrm>
            <a:off x="5385443" y="2335100"/>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925;p31"/>
          <p:cNvSpPr/>
          <p:nvPr/>
        </p:nvSpPr>
        <p:spPr>
          <a:xfrm>
            <a:off x="5385443" y="217153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926;p31"/>
          <p:cNvSpPr/>
          <p:nvPr/>
        </p:nvSpPr>
        <p:spPr>
          <a:xfrm>
            <a:off x="5694043" y="2335100"/>
            <a:ext cx="451200" cy="386400"/>
          </a:xfrm>
          <a:prstGeom prst="cube">
            <a:avLst>
              <a:gd name="adj" fmla="val 59207"/>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927;p31"/>
          <p:cNvSpPr/>
          <p:nvPr/>
        </p:nvSpPr>
        <p:spPr>
          <a:xfrm>
            <a:off x="5694043" y="2171537"/>
            <a:ext cx="451200" cy="386400"/>
          </a:xfrm>
          <a:prstGeom prst="cube">
            <a:avLst>
              <a:gd name="adj" fmla="val 59207"/>
            </a:avLst>
          </a:prstGeom>
          <a:solidFill>
            <a:srgbClr val="EA999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928;p31"/>
          <p:cNvSpPr/>
          <p:nvPr/>
        </p:nvSpPr>
        <p:spPr>
          <a:xfrm>
            <a:off x="3356250" y="3088675"/>
            <a:ext cx="677700" cy="544200"/>
          </a:xfrm>
          <a:prstGeom prst="stripedRightArrow">
            <a:avLst>
              <a:gd name="adj1" fmla="val 50000"/>
              <a:gd name="adj2" fmla="val 50000"/>
            </a:avLst>
          </a:prstGeom>
          <a:solidFill>
            <a:srgbClr val="D9D2E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929;p31"/>
          <p:cNvSpPr/>
          <p:nvPr/>
        </p:nvSpPr>
        <p:spPr>
          <a:xfrm>
            <a:off x="6617975" y="3185750"/>
            <a:ext cx="486900" cy="431400"/>
          </a:xfrm>
          <a:prstGeom prst="rightArrow">
            <a:avLst>
              <a:gd name="adj1" fmla="val 50000"/>
              <a:gd name="adj2" fmla="val 50000"/>
            </a:avLst>
          </a:prstGeom>
          <a:solidFill>
            <a:srgbClr val="8E7CC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30" name="Google Shape;930;p31"/>
          <p:cNvPicPr preferRelativeResize="0"/>
          <p:nvPr/>
        </p:nvPicPr>
        <p:blipFill rotWithShape="1">
          <a:blip r:embed="rId3">
            <a:alphaModFix/>
          </a:blip>
          <a:srcRect r="77393" b="48266"/>
          <a:stretch/>
        </p:blipFill>
        <p:spPr>
          <a:xfrm>
            <a:off x="7563627" y="3725460"/>
            <a:ext cx="908498" cy="272389"/>
          </a:xfrm>
          <a:prstGeom prst="rect">
            <a:avLst/>
          </a:prstGeom>
          <a:noFill/>
          <a:ln>
            <a:noFill/>
          </a:ln>
        </p:spPr>
      </p:pic>
      <p:sp>
        <p:nvSpPr>
          <p:cNvPr id="931" name="Google Shape;931;p31"/>
          <p:cNvSpPr/>
          <p:nvPr/>
        </p:nvSpPr>
        <p:spPr>
          <a:xfrm>
            <a:off x="7338060" y="3378348"/>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932;p31"/>
          <p:cNvSpPr/>
          <p:nvPr/>
        </p:nvSpPr>
        <p:spPr>
          <a:xfrm>
            <a:off x="7584158" y="3375160"/>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933;p31"/>
          <p:cNvSpPr/>
          <p:nvPr/>
        </p:nvSpPr>
        <p:spPr>
          <a:xfrm>
            <a:off x="7828976" y="3365987"/>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934;p31"/>
          <p:cNvSpPr/>
          <p:nvPr/>
        </p:nvSpPr>
        <p:spPr>
          <a:xfrm>
            <a:off x="8078315" y="3365987"/>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935;p31"/>
          <p:cNvSpPr/>
          <p:nvPr/>
        </p:nvSpPr>
        <p:spPr>
          <a:xfrm>
            <a:off x="8319892" y="3375160"/>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936;p31"/>
          <p:cNvSpPr/>
          <p:nvPr/>
        </p:nvSpPr>
        <p:spPr>
          <a:xfrm>
            <a:off x="7338068" y="3168784"/>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937;p31"/>
          <p:cNvSpPr/>
          <p:nvPr/>
        </p:nvSpPr>
        <p:spPr>
          <a:xfrm>
            <a:off x="7584166" y="3168784"/>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8" name="Google Shape;938;p31"/>
          <p:cNvSpPr/>
          <p:nvPr/>
        </p:nvSpPr>
        <p:spPr>
          <a:xfrm>
            <a:off x="7828984" y="3168784"/>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9" name="Google Shape;939;p31"/>
          <p:cNvSpPr/>
          <p:nvPr/>
        </p:nvSpPr>
        <p:spPr>
          <a:xfrm>
            <a:off x="8078323" y="3168784"/>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31"/>
          <p:cNvSpPr/>
          <p:nvPr/>
        </p:nvSpPr>
        <p:spPr>
          <a:xfrm>
            <a:off x="8319900" y="3168784"/>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1" name="Google Shape;941;p31"/>
          <p:cNvSpPr/>
          <p:nvPr/>
        </p:nvSpPr>
        <p:spPr>
          <a:xfrm>
            <a:off x="7338068" y="2960205"/>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31"/>
          <p:cNvSpPr/>
          <p:nvPr/>
        </p:nvSpPr>
        <p:spPr>
          <a:xfrm>
            <a:off x="7584166" y="2960205"/>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943;p31"/>
          <p:cNvSpPr/>
          <p:nvPr/>
        </p:nvSpPr>
        <p:spPr>
          <a:xfrm>
            <a:off x="7828991" y="2960193"/>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31"/>
          <p:cNvSpPr/>
          <p:nvPr/>
        </p:nvSpPr>
        <p:spPr>
          <a:xfrm>
            <a:off x="8078323" y="2960205"/>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5" name="Google Shape;945;p31"/>
          <p:cNvSpPr/>
          <p:nvPr/>
        </p:nvSpPr>
        <p:spPr>
          <a:xfrm>
            <a:off x="8319900" y="2960205"/>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31"/>
          <p:cNvSpPr/>
          <p:nvPr/>
        </p:nvSpPr>
        <p:spPr>
          <a:xfrm>
            <a:off x="7338068" y="2748135"/>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947;p31"/>
          <p:cNvSpPr/>
          <p:nvPr/>
        </p:nvSpPr>
        <p:spPr>
          <a:xfrm>
            <a:off x="7584166" y="2748135"/>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31"/>
          <p:cNvSpPr/>
          <p:nvPr/>
        </p:nvSpPr>
        <p:spPr>
          <a:xfrm>
            <a:off x="7828991" y="2748135"/>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9" name="Google Shape;949;p31"/>
          <p:cNvSpPr/>
          <p:nvPr/>
        </p:nvSpPr>
        <p:spPr>
          <a:xfrm>
            <a:off x="8078323" y="2748128"/>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31"/>
          <p:cNvSpPr/>
          <p:nvPr/>
        </p:nvSpPr>
        <p:spPr>
          <a:xfrm>
            <a:off x="8319900" y="2748135"/>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951;p31"/>
          <p:cNvSpPr/>
          <p:nvPr/>
        </p:nvSpPr>
        <p:spPr>
          <a:xfrm>
            <a:off x="7338068" y="2542062"/>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31"/>
          <p:cNvSpPr/>
          <p:nvPr/>
        </p:nvSpPr>
        <p:spPr>
          <a:xfrm>
            <a:off x="7584166" y="2545244"/>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953;p31"/>
          <p:cNvSpPr/>
          <p:nvPr/>
        </p:nvSpPr>
        <p:spPr>
          <a:xfrm>
            <a:off x="7828984" y="2545244"/>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31"/>
          <p:cNvSpPr/>
          <p:nvPr/>
        </p:nvSpPr>
        <p:spPr>
          <a:xfrm>
            <a:off x="8078323" y="2545244"/>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5" name="Google Shape;955;p31"/>
          <p:cNvSpPr/>
          <p:nvPr/>
        </p:nvSpPr>
        <p:spPr>
          <a:xfrm>
            <a:off x="8319900" y="2545251"/>
            <a:ext cx="451200" cy="386400"/>
          </a:xfrm>
          <a:prstGeom prst="cube">
            <a:avLst>
              <a:gd name="adj" fmla="val 59207"/>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31"/>
          <p:cNvSpPr txBox="1"/>
          <p:nvPr/>
        </p:nvSpPr>
        <p:spPr>
          <a:xfrm>
            <a:off x="7046253" y="2961340"/>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957" name="Google Shape;957;p31"/>
          <p:cNvSpPr txBox="1"/>
          <p:nvPr/>
        </p:nvSpPr>
        <p:spPr>
          <a:xfrm>
            <a:off x="8781451" y="2961340"/>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958" name="Google Shape;958;p31"/>
          <p:cNvSpPr txBox="1"/>
          <p:nvPr/>
        </p:nvSpPr>
        <p:spPr>
          <a:xfrm>
            <a:off x="7318202" y="3860625"/>
            <a:ext cx="1539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（5 x 5, 1024）</a:t>
            </a:r>
            <a:endParaRPr>
              <a:latin typeface="PT Serif"/>
              <a:ea typeface="PT Serif"/>
              <a:cs typeface="PT Serif"/>
              <a:sym typeface="PT Serif"/>
            </a:endParaRPr>
          </a:p>
        </p:txBody>
      </p:sp>
      <p:sp>
        <p:nvSpPr>
          <p:cNvPr id="959" name="Google Shape;959;p31"/>
          <p:cNvSpPr txBox="1"/>
          <p:nvPr/>
        </p:nvSpPr>
        <p:spPr>
          <a:xfrm>
            <a:off x="6439675" y="3574075"/>
            <a:ext cx="9465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Global average pooling</a:t>
            </a:r>
            <a:endParaRPr>
              <a:latin typeface="PT Serif"/>
              <a:ea typeface="PT Serif"/>
              <a:cs typeface="PT Serif"/>
              <a:sym typeface="PT Serif"/>
            </a:endParaRPr>
          </a:p>
        </p:txBody>
      </p:sp>
      <p:sp>
        <p:nvSpPr>
          <p:cNvPr id="960" name="Google Shape;960;p31"/>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64"/>
        <p:cNvGrpSpPr/>
        <p:nvPr/>
      </p:nvGrpSpPr>
      <p:grpSpPr>
        <a:xfrm>
          <a:off x="0" y="0"/>
          <a:ext cx="0" cy="0"/>
          <a:chOff x="0" y="0"/>
          <a:chExt cx="0" cy="0"/>
        </a:xfrm>
      </p:grpSpPr>
      <p:sp>
        <p:nvSpPr>
          <p:cNvPr id="965" name="Google Shape;965;p32"/>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Clr>
                <a:schemeClr val="dk1"/>
              </a:buClr>
              <a:buSzPts val="1100"/>
              <a:buFont typeface="Arial"/>
              <a:buNone/>
            </a:pPr>
            <a:r>
              <a:rPr lang="en" sz="2400" b="1">
                <a:latin typeface="PT Serif"/>
                <a:ea typeface="PT Serif"/>
                <a:cs typeface="PT Serif"/>
                <a:sym typeface="PT Serif"/>
              </a:rPr>
              <a:t>2.1 Locally aware patch features</a:t>
            </a:r>
            <a:endParaRPr sz="2400" b="1"/>
          </a:p>
        </p:txBody>
      </p:sp>
      <p:sp>
        <p:nvSpPr>
          <p:cNvPr id="966" name="Google Shape;966;p32"/>
          <p:cNvSpPr txBox="1">
            <a:spLocks noGrp="1"/>
          </p:cNvSpPr>
          <p:nvPr>
            <p:ph type="body" idx="1"/>
          </p:nvPr>
        </p:nvSpPr>
        <p:spPr>
          <a:xfrm>
            <a:off x="388950" y="1038000"/>
            <a:ext cx="8051400" cy="7803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rgbClr val="1D1D1B"/>
              </a:buClr>
              <a:buSzPts val="1800"/>
              <a:buChar char="●"/>
            </a:pPr>
            <a:r>
              <a:rPr lang="en" sz="1800">
                <a:solidFill>
                  <a:srgbClr val="1D1D1B"/>
                </a:solidFill>
              </a:rPr>
              <a:t>Finally, for all nominal training samples                    , the PatchCore </a:t>
            </a:r>
            <a:r>
              <a:rPr lang="en" sz="1800" b="1">
                <a:solidFill>
                  <a:srgbClr val="1D1D1B"/>
                </a:solidFill>
              </a:rPr>
              <a:t>memory bank</a:t>
            </a:r>
            <a:r>
              <a:rPr lang="en" sz="1800">
                <a:solidFill>
                  <a:srgbClr val="1D1D1B"/>
                </a:solidFill>
              </a:rPr>
              <a:t>         is then simply defined as</a:t>
            </a:r>
            <a:endParaRPr sz="1800">
              <a:solidFill>
                <a:srgbClr val="1D1D1B"/>
              </a:solidFill>
            </a:endParaRPr>
          </a:p>
        </p:txBody>
      </p:sp>
      <p:pic>
        <p:nvPicPr>
          <p:cNvPr id="967" name="Google Shape;967;p32"/>
          <p:cNvPicPr preferRelativeResize="0"/>
          <p:nvPr/>
        </p:nvPicPr>
        <p:blipFill>
          <a:blip r:embed="rId3">
            <a:alphaModFix/>
          </a:blip>
          <a:stretch>
            <a:fillRect/>
          </a:stretch>
        </p:blipFill>
        <p:spPr>
          <a:xfrm>
            <a:off x="5053500" y="1158025"/>
            <a:ext cx="1014925" cy="229425"/>
          </a:xfrm>
          <a:prstGeom prst="rect">
            <a:avLst/>
          </a:prstGeom>
          <a:noFill/>
          <a:ln>
            <a:noFill/>
          </a:ln>
        </p:spPr>
      </p:pic>
      <p:pic>
        <p:nvPicPr>
          <p:cNvPr id="968" name="Google Shape;968;p32"/>
          <p:cNvPicPr preferRelativeResize="0"/>
          <p:nvPr/>
        </p:nvPicPr>
        <p:blipFill>
          <a:blip r:embed="rId4">
            <a:alphaModFix/>
          </a:blip>
          <a:stretch>
            <a:fillRect/>
          </a:stretch>
        </p:blipFill>
        <p:spPr>
          <a:xfrm>
            <a:off x="2519700" y="1465400"/>
            <a:ext cx="339900" cy="229425"/>
          </a:xfrm>
          <a:prstGeom prst="rect">
            <a:avLst/>
          </a:prstGeom>
          <a:noFill/>
          <a:ln>
            <a:noFill/>
          </a:ln>
        </p:spPr>
      </p:pic>
      <p:pic>
        <p:nvPicPr>
          <p:cNvPr id="969" name="Google Shape;969;p32"/>
          <p:cNvPicPr preferRelativeResize="0"/>
          <p:nvPr/>
        </p:nvPicPr>
        <p:blipFill>
          <a:blip r:embed="rId5">
            <a:alphaModFix/>
          </a:blip>
          <a:stretch>
            <a:fillRect/>
          </a:stretch>
        </p:blipFill>
        <p:spPr>
          <a:xfrm>
            <a:off x="900950" y="1917525"/>
            <a:ext cx="3100075" cy="722300"/>
          </a:xfrm>
          <a:prstGeom prst="rect">
            <a:avLst/>
          </a:prstGeom>
          <a:noFill/>
          <a:ln>
            <a:noFill/>
          </a:ln>
        </p:spPr>
      </p:pic>
      <p:pic>
        <p:nvPicPr>
          <p:cNvPr id="970" name="Google Shape;970;p32"/>
          <p:cNvPicPr preferRelativeResize="0"/>
          <p:nvPr/>
        </p:nvPicPr>
        <p:blipFill>
          <a:blip r:embed="rId6">
            <a:alphaModFix/>
          </a:blip>
          <a:stretch>
            <a:fillRect/>
          </a:stretch>
        </p:blipFill>
        <p:spPr>
          <a:xfrm>
            <a:off x="858813" y="2816175"/>
            <a:ext cx="7426373" cy="1979801"/>
          </a:xfrm>
          <a:prstGeom prst="rect">
            <a:avLst/>
          </a:prstGeom>
          <a:noFill/>
          <a:ln>
            <a:noFill/>
          </a:ln>
        </p:spPr>
      </p:pic>
      <p:sp>
        <p:nvSpPr>
          <p:cNvPr id="971" name="Google Shape;971;p32"/>
          <p:cNvSpPr/>
          <p:nvPr/>
        </p:nvSpPr>
        <p:spPr>
          <a:xfrm>
            <a:off x="2859600" y="3776950"/>
            <a:ext cx="1189500" cy="9423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72" name="Google Shape;972;p32"/>
          <p:cNvCxnSpPr>
            <a:stCxn id="971" idx="0"/>
          </p:cNvCxnSpPr>
          <p:nvPr/>
        </p:nvCxnSpPr>
        <p:spPr>
          <a:xfrm rot="-5400000" flipH="1">
            <a:off x="3735750" y="3495550"/>
            <a:ext cx="31800" cy="594600"/>
          </a:xfrm>
          <a:prstGeom prst="curvedConnector4">
            <a:avLst>
              <a:gd name="adj1" fmla="val 656604"/>
              <a:gd name="adj2" fmla="val 92562"/>
            </a:avLst>
          </a:prstGeom>
          <a:noFill/>
          <a:ln w="9525" cap="flat" cmpd="sng">
            <a:solidFill>
              <a:schemeClr val="dk2"/>
            </a:solidFill>
            <a:prstDash val="solid"/>
            <a:round/>
            <a:headEnd type="none" w="med" len="med"/>
            <a:tailEnd type="none" w="med" len="med"/>
          </a:ln>
        </p:spPr>
      </p:cxnSp>
      <p:cxnSp>
        <p:nvCxnSpPr>
          <p:cNvPr id="973" name="Google Shape;973;p32"/>
          <p:cNvCxnSpPr/>
          <p:nvPr/>
        </p:nvCxnSpPr>
        <p:spPr>
          <a:xfrm rot="10800000" flipH="1">
            <a:off x="4042675" y="3707250"/>
            <a:ext cx="50700" cy="114000"/>
          </a:xfrm>
          <a:prstGeom prst="straightConnector1">
            <a:avLst/>
          </a:prstGeom>
          <a:noFill/>
          <a:ln w="9525" cap="flat" cmpd="sng">
            <a:solidFill>
              <a:schemeClr val="dk2"/>
            </a:solidFill>
            <a:prstDash val="solid"/>
            <a:round/>
            <a:headEnd type="none" w="med" len="med"/>
            <a:tailEnd type="none" w="med" len="med"/>
          </a:ln>
        </p:spPr>
      </p:cxnSp>
      <p:sp>
        <p:nvSpPr>
          <p:cNvPr id="974" name="Google Shape;974;p32"/>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sp>
        <p:nvSpPr>
          <p:cNvPr id="979" name="Google Shape;979;p33"/>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980" name="Google Shape;980;p33"/>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22</a:t>
            </a:fld>
            <a:endParaRPr/>
          </a:p>
        </p:txBody>
      </p:sp>
      <p:sp>
        <p:nvSpPr>
          <p:cNvPr id="981" name="Google Shape;981;p33"/>
          <p:cNvSpPr/>
          <p:nvPr/>
        </p:nvSpPr>
        <p:spPr>
          <a:xfrm>
            <a:off x="5342875" y="2651525"/>
            <a:ext cx="2481900" cy="1724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a:t>Memory bank</a:t>
            </a:r>
            <a:endParaRPr sz="1800"/>
          </a:p>
        </p:txBody>
      </p:sp>
      <p:pic>
        <p:nvPicPr>
          <p:cNvPr id="982" name="Google Shape;982;p33"/>
          <p:cNvPicPr preferRelativeResize="0"/>
          <p:nvPr/>
        </p:nvPicPr>
        <p:blipFill>
          <a:blip r:embed="rId3">
            <a:alphaModFix/>
          </a:blip>
          <a:stretch>
            <a:fillRect/>
          </a:stretch>
        </p:blipFill>
        <p:spPr>
          <a:xfrm>
            <a:off x="236800" y="2357526"/>
            <a:ext cx="567508" cy="532992"/>
          </a:xfrm>
          <a:prstGeom prst="rect">
            <a:avLst/>
          </a:prstGeom>
          <a:noFill/>
          <a:ln>
            <a:noFill/>
          </a:ln>
        </p:spPr>
      </p:pic>
      <p:sp>
        <p:nvSpPr>
          <p:cNvPr id="983" name="Google Shape;983;p33"/>
          <p:cNvSpPr/>
          <p:nvPr/>
        </p:nvSpPr>
        <p:spPr>
          <a:xfrm>
            <a:off x="1655350" y="2492000"/>
            <a:ext cx="2272800" cy="867300"/>
          </a:xfrm>
          <a:prstGeom prst="roundRect">
            <a:avLst>
              <a:gd name="adj" fmla="val 16667"/>
            </a:avLst>
          </a:prstGeom>
          <a:noFill/>
          <a:ln w="19050" cap="flat" cmpd="sng">
            <a:solidFill>
              <a:srgbClr val="6D9EE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984" name="Google Shape;984;p33"/>
          <p:cNvPicPr preferRelativeResize="0"/>
          <p:nvPr/>
        </p:nvPicPr>
        <p:blipFill>
          <a:blip r:embed="rId4">
            <a:alphaModFix/>
          </a:blip>
          <a:stretch>
            <a:fillRect/>
          </a:stretch>
        </p:blipFill>
        <p:spPr>
          <a:xfrm>
            <a:off x="865667" y="2357526"/>
            <a:ext cx="567508" cy="532992"/>
          </a:xfrm>
          <a:prstGeom prst="rect">
            <a:avLst/>
          </a:prstGeom>
          <a:noFill/>
          <a:ln>
            <a:noFill/>
          </a:ln>
        </p:spPr>
      </p:pic>
      <p:pic>
        <p:nvPicPr>
          <p:cNvPr id="985" name="Google Shape;985;p33"/>
          <p:cNvPicPr preferRelativeResize="0"/>
          <p:nvPr/>
        </p:nvPicPr>
        <p:blipFill>
          <a:blip r:embed="rId5">
            <a:alphaModFix/>
          </a:blip>
          <a:stretch>
            <a:fillRect/>
          </a:stretch>
        </p:blipFill>
        <p:spPr>
          <a:xfrm>
            <a:off x="865667" y="2960833"/>
            <a:ext cx="567508" cy="532992"/>
          </a:xfrm>
          <a:prstGeom prst="rect">
            <a:avLst/>
          </a:prstGeom>
          <a:noFill/>
          <a:ln>
            <a:noFill/>
          </a:ln>
        </p:spPr>
      </p:pic>
      <p:pic>
        <p:nvPicPr>
          <p:cNvPr id="986" name="Google Shape;986;p33"/>
          <p:cNvPicPr preferRelativeResize="0"/>
          <p:nvPr/>
        </p:nvPicPr>
        <p:blipFill>
          <a:blip r:embed="rId6">
            <a:alphaModFix/>
          </a:blip>
          <a:stretch>
            <a:fillRect/>
          </a:stretch>
        </p:blipFill>
        <p:spPr>
          <a:xfrm>
            <a:off x="236800" y="2960834"/>
            <a:ext cx="567508" cy="532992"/>
          </a:xfrm>
          <a:prstGeom prst="rect">
            <a:avLst/>
          </a:prstGeom>
          <a:noFill/>
          <a:ln>
            <a:noFill/>
          </a:ln>
        </p:spPr>
      </p:pic>
      <p:sp>
        <p:nvSpPr>
          <p:cNvPr id="987" name="Google Shape;987;p33"/>
          <p:cNvSpPr/>
          <p:nvPr/>
        </p:nvSpPr>
        <p:spPr>
          <a:xfrm>
            <a:off x="1918075" y="2781075"/>
            <a:ext cx="787200" cy="2892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t>Layer j</a:t>
            </a:r>
            <a:endParaRPr sz="1000"/>
          </a:p>
        </p:txBody>
      </p:sp>
      <p:sp>
        <p:nvSpPr>
          <p:cNvPr id="988" name="Google Shape;988;p33"/>
          <p:cNvSpPr/>
          <p:nvPr/>
        </p:nvSpPr>
        <p:spPr>
          <a:xfrm>
            <a:off x="2880125" y="2781075"/>
            <a:ext cx="787200" cy="2892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000"/>
              <a:t>Layer j+1</a:t>
            </a:r>
            <a:endParaRPr sz="1000"/>
          </a:p>
        </p:txBody>
      </p:sp>
      <p:cxnSp>
        <p:nvCxnSpPr>
          <p:cNvPr id="989" name="Google Shape;989;p33"/>
          <p:cNvCxnSpPr>
            <a:endCxn id="987" idx="1"/>
          </p:cNvCxnSpPr>
          <p:nvPr/>
        </p:nvCxnSpPr>
        <p:spPr>
          <a:xfrm>
            <a:off x="1505875" y="2920575"/>
            <a:ext cx="412200" cy="5100"/>
          </a:xfrm>
          <a:prstGeom prst="straightConnector1">
            <a:avLst/>
          </a:prstGeom>
          <a:noFill/>
          <a:ln w="9525" cap="flat" cmpd="sng">
            <a:solidFill>
              <a:schemeClr val="dk2"/>
            </a:solidFill>
            <a:prstDash val="solid"/>
            <a:round/>
            <a:headEnd type="none" w="med" len="med"/>
            <a:tailEnd type="triangle" w="med" len="med"/>
          </a:ln>
        </p:spPr>
      </p:cxnSp>
      <p:cxnSp>
        <p:nvCxnSpPr>
          <p:cNvPr id="990" name="Google Shape;990;p33"/>
          <p:cNvCxnSpPr>
            <a:stCxn id="987" idx="3"/>
            <a:endCxn id="988" idx="1"/>
          </p:cNvCxnSpPr>
          <p:nvPr/>
        </p:nvCxnSpPr>
        <p:spPr>
          <a:xfrm>
            <a:off x="2705275" y="2925675"/>
            <a:ext cx="174900" cy="0"/>
          </a:xfrm>
          <a:prstGeom prst="straightConnector1">
            <a:avLst/>
          </a:prstGeom>
          <a:noFill/>
          <a:ln w="9525" cap="flat" cmpd="sng">
            <a:solidFill>
              <a:schemeClr val="dk2"/>
            </a:solidFill>
            <a:prstDash val="solid"/>
            <a:round/>
            <a:headEnd type="none" w="med" len="med"/>
            <a:tailEnd type="triangle" w="med" len="med"/>
          </a:ln>
        </p:spPr>
      </p:cxnSp>
      <p:sp>
        <p:nvSpPr>
          <p:cNvPr id="991" name="Google Shape;991;p33"/>
          <p:cNvSpPr txBox="1"/>
          <p:nvPr/>
        </p:nvSpPr>
        <p:spPr>
          <a:xfrm>
            <a:off x="1768375" y="3313625"/>
            <a:ext cx="20487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a:latin typeface="PT Serif"/>
                <a:ea typeface="PT Serif"/>
                <a:cs typeface="PT Serif"/>
                <a:sym typeface="PT Serif"/>
              </a:rPr>
              <a:t>Pretrained encoder</a:t>
            </a:r>
            <a:endParaRPr>
              <a:latin typeface="PT Serif"/>
              <a:ea typeface="PT Serif"/>
              <a:cs typeface="PT Serif"/>
              <a:sym typeface="PT Serif"/>
            </a:endParaRPr>
          </a:p>
        </p:txBody>
      </p:sp>
      <p:sp>
        <p:nvSpPr>
          <p:cNvPr id="992" name="Google Shape;992;p33"/>
          <p:cNvSpPr/>
          <p:nvPr/>
        </p:nvSpPr>
        <p:spPr>
          <a:xfrm>
            <a:off x="160150" y="2272700"/>
            <a:ext cx="1345800" cy="12960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33"/>
          <p:cNvSpPr txBox="1"/>
          <p:nvPr/>
        </p:nvSpPr>
        <p:spPr>
          <a:xfrm>
            <a:off x="469150" y="2960500"/>
            <a:ext cx="5741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a:latin typeface="PT Serif"/>
              <a:ea typeface="PT Serif"/>
              <a:cs typeface="PT Serif"/>
              <a:sym typeface="PT Serif"/>
            </a:endParaRPr>
          </a:p>
        </p:txBody>
      </p:sp>
      <p:sp>
        <p:nvSpPr>
          <p:cNvPr id="994" name="Google Shape;994;p33"/>
          <p:cNvSpPr txBox="1"/>
          <p:nvPr/>
        </p:nvSpPr>
        <p:spPr>
          <a:xfrm>
            <a:off x="98650" y="3564125"/>
            <a:ext cx="1468800" cy="400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a:latin typeface="PT Serif"/>
                <a:ea typeface="PT Serif"/>
                <a:cs typeface="PT Serif"/>
                <a:sym typeface="PT Serif"/>
              </a:rPr>
              <a:t>Normal samples</a:t>
            </a:r>
            <a:endParaRPr>
              <a:latin typeface="PT Serif"/>
              <a:ea typeface="PT Serif"/>
              <a:cs typeface="PT Serif"/>
              <a:sym typeface="PT Serif"/>
            </a:endParaRPr>
          </a:p>
        </p:txBody>
      </p:sp>
      <p:sp>
        <p:nvSpPr>
          <p:cNvPr id="995" name="Google Shape;995;p33"/>
          <p:cNvSpPr/>
          <p:nvPr/>
        </p:nvSpPr>
        <p:spPr>
          <a:xfrm>
            <a:off x="3764550" y="1206125"/>
            <a:ext cx="1614900" cy="7974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99"/>
        <p:cNvGrpSpPr/>
        <p:nvPr/>
      </p:nvGrpSpPr>
      <p:grpSpPr>
        <a:xfrm>
          <a:off x="0" y="0"/>
          <a:ext cx="0" cy="0"/>
          <a:chOff x="0" y="0"/>
          <a:chExt cx="0" cy="0"/>
        </a:xfrm>
      </p:grpSpPr>
      <p:sp>
        <p:nvSpPr>
          <p:cNvPr id="1000" name="Google Shape;1000;p34"/>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2.2. Coreset-reduced patch-feature memory bank</a:t>
            </a:r>
            <a:endParaRPr sz="2400" b="1">
              <a:latin typeface="PT Serif"/>
              <a:ea typeface="PT Serif"/>
              <a:cs typeface="PT Serif"/>
              <a:sym typeface="PT Serif"/>
            </a:endParaRPr>
          </a:p>
        </p:txBody>
      </p:sp>
      <p:sp>
        <p:nvSpPr>
          <p:cNvPr id="1001" name="Google Shape;1001;p34"/>
          <p:cNvSpPr txBox="1">
            <a:spLocks noGrp="1"/>
          </p:cNvSpPr>
          <p:nvPr>
            <p:ph type="body" idx="1"/>
          </p:nvPr>
        </p:nvSpPr>
        <p:spPr>
          <a:xfrm>
            <a:off x="388950" y="1038000"/>
            <a:ext cx="8051400" cy="22011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u="sng"/>
              <a:t>Problem:</a:t>
            </a:r>
            <a:r>
              <a:rPr lang="en" sz="1800"/>
              <a:t>  For increasing sizes of       ,        becomes exceedingly large.</a:t>
            </a:r>
            <a:endParaRPr sz="1800"/>
          </a:p>
          <a:p>
            <a:pPr marL="457200" lvl="0" indent="-342900" algn="l" rtl="0">
              <a:lnSpc>
                <a:spcPct val="115000"/>
              </a:lnSpc>
              <a:spcBef>
                <a:spcPts val="0"/>
              </a:spcBef>
              <a:spcAft>
                <a:spcPts val="0"/>
              </a:spcAft>
              <a:buSzPts val="1800"/>
              <a:buChar char="●"/>
            </a:pPr>
            <a:r>
              <a:rPr lang="en" sz="1800"/>
              <a:t>Solution:</a:t>
            </a:r>
            <a:endParaRPr sz="1800"/>
          </a:p>
          <a:p>
            <a:pPr marL="914400" lvl="1" indent="-330200" algn="l" rtl="0">
              <a:lnSpc>
                <a:spcPct val="115000"/>
              </a:lnSpc>
              <a:spcBef>
                <a:spcPts val="0"/>
              </a:spcBef>
              <a:spcAft>
                <a:spcPts val="0"/>
              </a:spcAft>
              <a:buSzPts val="1600"/>
              <a:buAutoNum type="arabicPeriod"/>
            </a:pPr>
            <a:r>
              <a:rPr lang="en" sz="1600"/>
              <a:t>Reduce each image's feature size - [14, </a:t>
            </a:r>
            <a:r>
              <a:rPr lang="en" sz="1600" b="1"/>
              <a:t>PaDiM</a:t>
            </a:r>
            <a:r>
              <a:rPr lang="en" sz="1600"/>
              <a:t>]</a:t>
            </a:r>
            <a:endParaRPr sz="1600"/>
          </a:p>
          <a:p>
            <a:pPr marL="1371600" lvl="2" indent="-330200" algn="l" rtl="0">
              <a:lnSpc>
                <a:spcPct val="115000"/>
              </a:lnSpc>
              <a:spcBef>
                <a:spcPts val="0"/>
              </a:spcBef>
              <a:spcAft>
                <a:spcPts val="0"/>
              </a:spcAft>
              <a:buSzPts val="1600"/>
              <a:buChar char="■"/>
            </a:pPr>
            <a:r>
              <a:rPr lang="en" sz="1600">
                <a:solidFill>
                  <a:srgbClr val="FF0000"/>
                </a:solidFill>
              </a:rPr>
              <a:t>Lose</a:t>
            </a:r>
            <a:r>
              <a:rPr lang="en" sz="1600"/>
              <a:t> significant information</a:t>
            </a:r>
            <a:r>
              <a:rPr lang="en"/>
              <a:t>.</a:t>
            </a:r>
            <a:endParaRPr sz="1600">
              <a:solidFill>
                <a:srgbClr val="FF0000"/>
              </a:solidFill>
            </a:endParaRPr>
          </a:p>
          <a:p>
            <a:pPr marL="914400" lvl="1" indent="-330200" algn="l" rtl="0">
              <a:lnSpc>
                <a:spcPct val="115000"/>
              </a:lnSpc>
              <a:spcBef>
                <a:spcPts val="0"/>
              </a:spcBef>
              <a:spcAft>
                <a:spcPts val="0"/>
              </a:spcAft>
              <a:buSzPts val="1600"/>
              <a:buAutoNum type="arabicPeriod"/>
            </a:pPr>
            <a:r>
              <a:rPr lang="en" sz="1600"/>
              <a:t>Reduce the number of samples</a:t>
            </a:r>
            <a:endParaRPr sz="1600">
              <a:solidFill>
                <a:srgbClr val="6AA84F"/>
              </a:solidFill>
            </a:endParaRPr>
          </a:p>
          <a:p>
            <a:pPr marL="1371600" lvl="2" indent="-330200" algn="l" rtl="0">
              <a:lnSpc>
                <a:spcPct val="115000"/>
              </a:lnSpc>
              <a:spcBef>
                <a:spcPts val="0"/>
              </a:spcBef>
              <a:spcAft>
                <a:spcPts val="0"/>
              </a:spcAft>
              <a:buSzPts val="1600"/>
              <a:buChar char="■"/>
            </a:pPr>
            <a:r>
              <a:rPr lang="en" sz="1600"/>
              <a:t>Just like humans, only need to remember a small number of normal samples.</a:t>
            </a:r>
            <a:endParaRPr sz="1600"/>
          </a:p>
        </p:txBody>
      </p:sp>
      <p:sp>
        <p:nvSpPr>
          <p:cNvPr id="1002" name="Google Shape;1002;p34"/>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003" name="Google Shape;1003;p34"/>
          <p:cNvPicPr preferRelativeResize="0"/>
          <p:nvPr/>
        </p:nvPicPr>
        <p:blipFill>
          <a:blip r:embed="rId3">
            <a:alphaModFix/>
          </a:blip>
          <a:stretch>
            <a:fillRect/>
          </a:stretch>
        </p:blipFill>
        <p:spPr>
          <a:xfrm>
            <a:off x="4848200" y="1178351"/>
            <a:ext cx="297000" cy="200475"/>
          </a:xfrm>
          <a:prstGeom prst="rect">
            <a:avLst/>
          </a:prstGeom>
          <a:noFill/>
          <a:ln>
            <a:noFill/>
          </a:ln>
        </p:spPr>
      </p:pic>
      <p:pic>
        <p:nvPicPr>
          <p:cNvPr id="1004" name="Google Shape;1004;p34"/>
          <p:cNvPicPr preferRelativeResize="0"/>
          <p:nvPr/>
        </p:nvPicPr>
        <p:blipFill>
          <a:blip r:embed="rId4">
            <a:alphaModFix/>
          </a:blip>
          <a:stretch>
            <a:fillRect/>
          </a:stretch>
        </p:blipFill>
        <p:spPr>
          <a:xfrm>
            <a:off x="4390925" y="1173213"/>
            <a:ext cx="297000" cy="210760"/>
          </a:xfrm>
          <a:prstGeom prst="rect">
            <a:avLst/>
          </a:prstGeom>
          <a:noFill/>
          <a:ln>
            <a:noFill/>
          </a:ln>
        </p:spPr>
      </p:pic>
      <p:sp>
        <p:nvSpPr>
          <p:cNvPr id="1005" name="Google Shape;1005;p34"/>
          <p:cNvSpPr txBox="1"/>
          <p:nvPr/>
        </p:nvSpPr>
        <p:spPr>
          <a:xfrm>
            <a:off x="736350" y="4498250"/>
            <a:ext cx="76713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PT Serif"/>
                <a:ea typeface="PT Serif"/>
                <a:cs typeface="PT Serif"/>
                <a:sym typeface="PT Serif"/>
              </a:rPr>
              <a:t>[14]</a:t>
            </a:r>
            <a:r>
              <a:rPr lang="en" sz="1200" i="1">
                <a:solidFill>
                  <a:schemeClr val="dk1"/>
                </a:solidFill>
                <a:latin typeface="PT Serif"/>
                <a:ea typeface="PT Serif"/>
                <a:cs typeface="PT Serif"/>
                <a:sym typeface="PT Serif"/>
              </a:rPr>
              <a:t> Thomas Defard, et al. "Padim: a patch distribution modeling framework for anomaly detection and localization." International Conference on Pattern Recognition International Workshops and Challenges. Springer, Cham, 2021.</a:t>
            </a: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latin typeface="PT Serif"/>
              <a:ea typeface="PT Serif"/>
              <a:cs typeface="PT Serif"/>
              <a:sym typeface="PT Serif"/>
            </a:endParaRPr>
          </a:p>
          <a:p>
            <a:pPr marL="0" lvl="0" indent="0" algn="l" rtl="0">
              <a:spcBef>
                <a:spcPts val="0"/>
              </a:spcBef>
              <a:spcAft>
                <a:spcPts val="0"/>
              </a:spcAft>
              <a:buNone/>
            </a:pPr>
            <a:endParaRPr sz="1200" i="1">
              <a:latin typeface="PT Serif"/>
              <a:ea typeface="PT Serif"/>
              <a:cs typeface="PT Serif"/>
              <a:sym typeface="PT Serif"/>
            </a:endParaRPr>
          </a:p>
        </p:txBody>
      </p:sp>
      <p:grpSp>
        <p:nvGrpSpPr>
          <p:cNvPr id="1006" name="Google Shape;1006;p34"/>
          <p:cNvGrpSpPr/>
          <p:nvPr/>
        </p:nvGrpSpPr>
        <p:grpSpPr>
          <a:xfrm>
            <a:off x="587971" y="2286852"/>
            <a:ext cx="345971" cy="325505"/>
            <a:chOff x="5972700" y="2330200"/>
            <a:chExt cx="411625" cy="387275"/>
          </a:xfrm>
        </p:grpSpPr>
        <p:sp>
          <p:nvSpPr>
            <p:cNvPr id="1007" name="Google Shape;1007;p34"/>
            <p:cNvSpPr/>
            <p:nvPr/>
          </p:nvSpPr>
          <p:spPr>
            <a:xfrm>
              <a:off x="5972700" y="2476950"/>
              <a:ext cx="98050" cy="219825"/>
            </a:xfrm>
            <a:custGeom>
              <a:avLst/>
              <a:gdLst/>
              <a:ahLst/>
              <a:cxnLst/>
              <a:rect l="l" t="t" r="r" b="b"/>
              <a:pathLst>
                <a:path w="3922" h="8793" fill="none" extrusionOk="0">
                  <a:moveTo>
                    <a:pt x="0" y="0"/>
                  </a:moveTo>
                  <a:lnTo>
                    <a:pt x="0" y="8792"/>
                  </a:lnTo>
                  <a:lnTo>
                    <a:pt x="3921" y="8792"/>
                  </a:lnTo>
                  <a:lnTo>
                    <a:pt x="3921" y="0"/>
                  </a:lnTo>
                  <a:lnTo>
                    <a:pt x="0" y="0"/>
                  </a:lnTo>
                  <a:close/>
                  <a:moveTo>
                    <a:pt x="2411" y="2411"/>
                  </a:moveTo>
                  <a:lnTo>
                    <a:pt x="2411" y="2411"/>
                  </a:lnTo>
                  <a:lnTo>
                    <a:pt x="2265" y="2387"/>
                  </a:lnTo>
                  <a:lnTo>
                    <a:pt x="2143" y="2363"/>
                  </a:lnTo>
                  <a:lnTo>
                    <a:pt x="2022" y="2290"/>
                  </a:lnTo>
                  <a:lnTo>
                    <a:pt x="1924" y="2216"/>
                  </a:lnTo>
                  <a:lnTo>
                    <a:pt x="1827" y="2095"/>
                  </a:lnTo>
                  <a:lnTo>
                    <a:pt x="1754" y="1973"/>
                  </a:lnTo>
                  <a:lnTo>
                    <a:pt x="1729" y="1851"/>
                  </a:lnTo>
                  <a:lnTo>
                    <a:pt x="1705" y="1705"/>
                  </a:lnTo>
                  <a:lnTo>
                    <a:pt x="1705" y="1705"/>
                  </a:lnTo>
                  <a:lnTo>
                    <a:pt x="1729" y="1559"/>
                  </a:lnTo>
                  <a:lnTo>
                    <a:pt x="1754" y="1437"/>
                  </a:lnTo>
                  <a:lnTo>
                    <a:pt x="1827" y="1315"/>
                  </a:lnTo>
                  <a:lnTo>
                    <a:pt x="1924" y="1218"/>
                  </a:lnTo>
                  <a:lnTo>
                    <a:pt x="2022" y="1120"/>
                  </a:lnTo>
                  <a:lnTo>
                    <a:pt x="2143" y="1072"/>
                  </a:lnTo>
                  <a:lnTo>
                    <a:pt x="2265" y="1023"/>
                  </a:lnTo>
                  <a:lnTo>
                    <a:pt x="2411" y="999"/>
                  </a:lnTo>
                  <a:lnTo>
                    <a:pt x="2411" y="999"/>
                  </a:lnTo>
                  <a:lnTo>
                    <a:pt x="2557" y="1023"/>
                  </a:lnTo>
                  <a:lnTo>
                    <a:pt x="2679" y="1072"/>
                  </a:lnTo>
                  <a:lnTo>
                    <a:pt x="2801" y="1120"/>
                  </a:lnTo>
                  <a:lnTo>
                    <a:pt x="2898" y="1218"/>
                  </a:lnTo>
                  <a:lnTo>
                    <a:pt x="2996" y="1315"/>
                  </a:lnTo>
                  <a:lnTo>
                    <a:pt x="3069" y="1437"/>
                  </a:lnTo>
                  <a:lnTo>
                    <a:pt x="3093" y="1559"/>
                  </a:lnTo>
                  <a:lnTo>
                    <a:pt x="3118" y="1705"/>
                  </a:lnTo>
                  <a:lnTo>
                    <a:pt x="3118" y="1705"/>
                  </a:lnTo>
                  <a:lnTo>
                    <a:pt x="3093" y="1851"/>
                  </a:lnTo>
                  <a:lnTo>
                    <a:pt x="3069" y="1973"/>
                  </a:lnTo>
                  <a:lnTo>
                    <a:pt x="2996" y="2095"/>
                  </a:lnTo>
                  <a:lnTo>
                    <a:pt x="2898" y="2216"/>
                  </a:lnTo>
                  <a:lnTo>
                    <a:pt x="2801" y="2290"/>
                  </a:lnTo>
                  <a:lnTo>
                    <a:pt x="2679" y="2363"/>
                  </a:lnTo>
                  <a:lnTo>
                    <a:pt x="2557" y="2387"/>
                  </a:lnTo>
                  <a:lnTo>
                    <a:pt x="2411" y="2411"/>
                  </a:lnTo>
                  <a:lnTo>
                    <a:pt x="2411" y="2411"/>
                  </a:lnTo>
                  <a:close/>
                </a:path>
              </a:pathLst>
            </a:custGeom>
            <a:noFill/>
            <a:ln w="19050" cap="rnd" cmpd="sng">
              <a:solidFill>
                <a:srgbClr val="3C78D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1008;p34"/>
            <p:cNvSpPr/>
            <p:nvPr/>
          </p:nvSpPr>
          <p:spPr>
            <a:xfrm>
              <a:off x="6078025" y="2330200"/>
              <a:ext cx="306300" cy="387275"/>
            </a:xfrm>
            <a:custGeom>
              <a:avLst/>
              <a:gdLst/>
              <a:ahLst/>
              <a:cxnLst/>
              <a:rect l="l" t="t" r="r" b="b"/>
              <a:pathLst>
                <a:path w="12252" h="15491" fill="none" extrusionOk="0">
                  <a:moveTo>
                    <a:pt x="1" y="13396"/>
                  </a:moveTo>
                  <a:lnTo>
                    <a:pt x="1511" y="13396"/>
                  </a:lnTo>
                  <a:lnTo>
                    <a:pt x="1511" y="13396"/>
                  </a:lnTo>
                  <a:lnTo>
                    <a:pt x="1998" y="13639"/>
                  </a:lnTo>
                  <a:lnTo>
                    <a:pt x="2680" y="13932"/>
                  </a:lnTo>
                  <a:lnTo>
                    <a:pt x="3556" y="14273"/>
                  </a:lnTo>
                  <a:lnTo>
                    <a:pt x="4531" y="14638"/>
                  </a:lnTo>
                  <a:lnTo>
                    <a:pt x="5578" y="14955"/>
                  </a:lnTo>
                  <a:lnTo>
                    <a:pt x="6114" y="15101"/>
                  </a:lnTo>
                  <a:lnTo>
                    <a:pt x="6650" y="15222"/>
                  </a:lnTo>
                  <a:lnTo>
                    <a:pt x="7161" y="15344"/>
                  </a:lnTo>
                  <a:lnTo>
                    <a:pt x="7672" y="15417"/>
                  </a:lnTo>
                  <a:lnTo>
                    <a:pt x="8135" y="15466"/>
                  </a:lnTo>
                  <a:lnTo>
                    <a:pt x="8598" y="15490"/>
                  </a:lnTo>
                  <a:lnTo>
                    <a:pt x="8598" y="15490"/>
                  </a:lnTo>
                  <a:lnTo>
                    <a:pt x="9377" y="15490"/>
                  </a:lnTo>
                  <a:lnTo>
                    <a:pt x="9791" y="15466"/>
                  </a:lnTo>
                  <a:lnTo>
                    <a:pt x="10181" y="15417"/>
                  </a:lnTo>
                  <a:lnTo>
                    <a:pt x="10522" y="15320"/>
                  </a:lnTo>
                  <a:lnTo>
                    <a:pt x="10692" y="15271"/>
                  </a:lnTo>
                  <a:lnTo>
                    <a:pt x="10814" y="15222"/>
                  </a:lnTo>
                  <a:lnTo>
                    <a:pt x="10936" y="15149"/>
                  </a:lnTo>
                  <a:lnTo>
                    <a:pt x="11033" y="15052"/>
                  </a:lnTo>
                  <a:lnTo>
                    <a:pt x="11082" y="14955"/>
                  </a:lnTo>
                  <a:lnTo>
                    <a:pt x="11131" y="14833"/>
                  </a:lnTo>
                  <a:lnTo>
                    <a:pt x="11204" y="14126"/>
                  </a:lnTo>
                  <a:lnTo>
                    <a:pt x="11204" y="14126"/>
                  </a:lnTo>
                  <a:lnTo>
                    <a:pt x="11180" y="13956"/>
                  </a:lnTo>
                  <a:lnTo>
                    <a:pt x="11131" y="13810"/>
                  </a:lnTo>
                  <a:lnTo>
                    <a:pt x="11033" y="13664"/>
                  </a:lnTo>
                  <a:lnTo>
                    <a:pt x="10887" y="13542"/>
                  </a:lnTo>
                  <a:lnTo>
                    <a:pt x="10887" y="13542"/>
                  </a:lnTo>
                  <a:lnTo>
                    <a:pt x="11009" y="13518"/>
                  </a:lnTo>
                  <a:lnTo>
                    <a:pt x="11131" y="13469"/>
                  </a:lnTo>
                  <a:lnTo>
                    <a:pt x="11253" y="13420"/>
                  </a:lnTo>
                  <a:lnTo>
                    <a:pt x="11350" y="13323"/>
                  </a:lnTo>
                  <a:lnTo>
                    <a:pt x="11423" y="13225"/>
                  </a:lnTo>
                  <a:lnTo>
                    <a:pt x="11496" y="13104"/>
                  </a:lnTo>
                  <a:lnTo>
                    <a:pt x="11545" y="12957"/>
                  </a:lnTo>
                  <a:lnTo>
                    <a:pt x="11569" y="12836"/>
                  </a:lnTo>
                  <a:lnTo>
                    <a:pt x="11642" y="11959"/>
                  </a:lnTo>
                  <a:lnTo>
                    <a:pt x="11642" y="11959"/>
                  </a:lnTo>
                  <a:lnTo>
                    <a:pt x="11642" y="11837"/>
                  </a:lnTo>
                  <a:lnTo>
                    <a:pt x="11642" y="11740"/>
                  </a:lnTo>
                  <a:lnTo>
                    <a:pt x="11618" y="11618"/>
                  </a:lnTo>
                  <a:lnTo>
                    <a:pt x="11569" y="11521"/>
                  </a:lnTo>
                  <a:lnTo>
                    <a:pt x="11447" y="11350"/>
                  </a:lnTo>
                  <a:lnTo>
                    <a:pt x="11374" y="11277"/>
                  </a:lnTo>
                  <a:lnTo>
                    <a:pt x="11301" y="11204"/>
                  </a:lnTo>
                  <a:lnTo>
                    <a:pt x="11301" y="11204"/>
                  </a:lnTo>
                  <a:lnTo>
                    <a:pt x="11423" y="11180"/>
                  </a:lnTo>
                  <a:lnTo>
                    <a:pt x="11521" y="11131"/>
                  </a:lnTo>
                  <a:lnTo>
                    <a:pt x="11618" y="11058"/>
                  </a:lnTo>
                  <a:lnTo>
                    <a:pt x="11715" y="10960"/>
                  </a:lnTo>
                  <a:lnTo>
                    <a:pt x="11788" y="10863"/>
                  </a:lnTo>
                  <a:lnTo>
                    <a:pt x="11837" y="10766"/>
                  </a:lnTo>
                  <a:lnTo>
                    <a:pt x="11886" y="10644"/>
                  </a:lnTo>
                  <a:lnTo>
                    <a:pt x="11910" y="10498"/>
                  </a:lnTo>
                  <a:lnTo>
                    <a:pt x="11983" y="9645"/>
                  </a:lnTo>
                  <a:lnTo>
                    <a:pt x="11983" y="9645"/>
                  </a:lnTo>
                  <a:lnTo>
                    <a:pt x="11983" y="9523"/>
                  </a:lnTo>
                  <a:lnTo>
                    <a:pt x="11983" y="9402"/>
                  </a:lnTo>
                  <a:lnTo>
                    <a:pt x="11959" y="9280"/>
                  </a:lnTo>
                  <a:lnTo>
                    <a:pt x="11910" y="9182"/>
                  </a:lnTo>
                  <a:lnTo>
                    <a:pt x="11861" y="9085"/>
                  </a:lnTo>
                  <a:lnTo>
                    <a:pt x="11788" y="9012"/>
                  </a:lnTo>
                  <a:lnTo>
                    <a:pt x="11715" y="8939"/>
                  </a:lnTo>
                  <a:lnTo>
                    <a:pt x="11618" y="8866"/>
                  </a:lnTo>
                  <a:lnTo>
                    <a:pt x="11618" y="8866"/>
                  </a:lnTo>
                  <a:lnTo>
                    <a:pt x="11715" y="8841"/>
                  </a:lnTo>
                  <a:lnTo>
                    <a:pt x="11813" y="8768"/>
                  </a:lnTo>
                  <a:lnTo>
                    <a:pt x="11910" y="8695"/>
                  </a:lnTo>
                  <a:lnTo>
                    <a:pt x="11983" y="8622"/>
                  </a:lnTo>
                  <a:lnTo>
                    <a:pt x="12056" y="8525"/>
                  </a:lnTo>
                  <a:lnTo>
                    <a:pt x="12105" y="8427"/>
                  </a:lnTo>
                  <a:lnTo>
                    <a:pt x="12129" y="8306"/>
                  </a:lnTo>
                  <a:lnTo>
                    <a:pt x="12154" y="8184"/>
                  </a:lnTo>
                  <a:lnTo>
                    <a:pt x="12251" y="7307"/>
                  </a:lnTo>
                  <a:lnTo>
                    <a:pt x="12251" y="7307"/>
                  </a:lnTo>
                  <a:lnTo>
                    <a:pt x="12227" y="7185"/>
                  </a:lnTo>
                  <a:lnTo>
                    <a:pt x="12202" y="7064"/>
                  </a:lnTo>
                  <a:lnTo>
                    <a:pt x="12154" y="6966"/>
                  </a:lnTo>
                  <a:lnTo>
                    <a:pt x="12105" y="6869"/>
                  </a:lnTo>
                  <a:lnTo>
                    <a:pt x="12032" y="6771"/>
                  </a:lnTo>
                  <a:lnTo>
                    <a:pt x="11935" y="6698"/>
                  </a:lnTo>
                  <a:lnTo>
                    <a:pt x="11715" y="6552"/>
                  </a:lnTo>
                  <a:lnTo>
                    <a:pt x="11472" y="6430"/>
                  </a:lnTo>
                  <a:lnTo>
                    <a:pt x="11180" y="6333"/>
                  </a:lnTo>
                  <a:lnTo>
                    <a:pt x="10863" y="6260"/>
                  </a:lnTo>
                  <a:lnTo>
                    <a:pt x="10546" y="6211"/>
                  </a:lnTo>
                  <a:lnTo>
                    <a:pt x="10546" y="6211"/>
                  </a:lnTo>
                  <a:lnTo>
                    <a:pt x="9864" y="6114"/>
                  </a:lnTo>
                  <a:lnTo>
                    <a:pt x="8817" y="6016"/>
                  </a:lnTo>
                  <a:lnTo>
                    <a:pt x="7575" y="5943"/>
                  </a:lnTo>
                  <a:lnTo>
                    <a:pt x="6309" y="5870"/>
                  </a:lnTo>
                  <a:lnTo>
                    <a:pt x="6309" y="5870"/>
                  </a:lnTo>
                  <a:lnTo>
                    <a:pt x="6479" y="5578"/>
                  </a:lnTo>
                  <a:lnTo>
                    <a:pt x="6625" y="5237"/>
                  </a:lnTo>
                  <a:lnTo>
                    <a:pt x="6771" y="4872"/>
                  </a:lnTo>
                  <a:lnTo>
                    <a:pt x="6869" y="4482"/>
                  </a:lnTo>
                  <a:lnTo>
                    <a:pt x="6966" y="4092"/>
                  </a:lnTo>
                  <a:lnTo>
                    <a:pt x="7064" y="3678"/>
                  </a:lnTo>
                  <a:lnTo>
                    <a:pt x="7161" y="2875"/>
                  </a:lnTo>
                  <a:lnTo>
                    <a:pt x="7234" y="2144"/>
                  </a:lnTo>
                  <a:lnTo>
                    <a:pt x="7283" y="1535"/>
                  </a:lnTo>
                  <a:lnTo>
                    <a:pt x="7283" y="975"/>
                  </a:lnTo>
                  <a:lnTo>
                    <a:pt x="7283" y="975"/>
                  </a:lnTo>
                  <a:lnTo>
                    <a:pt x="7283" y="804"/>
                  </a:lnTo>
                  <a:lnTo>
                    <a:pt x="7210" y="609"/>
                  </a:lnTo>
                  <a:lnTo>
                    <a:pt x="7137" y="463"/>
                  </a:lnTo>
                  <a:lnTo>
                    <a:pt x="7015" y="317"/>
                  </a:lnTo>
                  <a:lnTo>
                    <a:pt x="6869" y="171"/>
                  </a:lnTo>
                  <a:lnTo>
                    <a:pt x="6698" y="98"/>
                  </a:lnTo>
                  <a:lnTo>
                    <a:pt x="6503" y="25"/>
                  </a:lnTo>
                  <a:lnTo>
                    <a:pt x="6309" y="1"/>
                  </a:lnTo>
                  <a:lnTo>
                    <a:pt x="6309" y="1"/>
                  </a:lnTo>
                  <a:lnTo>
                    <a:pt x="5943" y="25"/>
                  </a:lnTo>
                  <a:lnTo>
                    <a:pt x="5700" y="74"/>
                  </a:lnTo>
                  <a:lnTo>
                    <a:pt x="5505" y="147"/>
                  </a:lnTo>
                  <a:lnTo>
                    <a:pt x="5359" y="220"/>
                  </a:lnTo>
                  <a:lnTo>
                    <a:pt x="5359" y="220"/>
                  </a:lnTo>
                  <a:lnTo>
                    <a:pt x="4969" y="1462"/>
                  </a:lnTo>
                  <a:lnTo>
                    <a:pt x="4774" y="2022"/>
                  </a:lnTo>
                  <a:lnTo>
                    <a:pt x="4579" y="2534"/>
                  </a:lnTo>
                  <a:lnTo>
                    <a:pt x="4385" y="2996"/>
                  </a:lnTo>
                  <a:lnTo>
                    <a:pt x="4190" y="3386"/>
                  </a:lnTo>
                  <a:lnTo>
                    <a:pt x="4019" y="3678"/>
                  </a:lnTo>
                  <a:lnTo>
                    <a:pt x="3873" y="3922"/>
                  </a:lnTo>
                  <a:lnTo>
                    <a:pt x="3873" y="3922"/>
                  </a:lnTo>
                  <a:lnTo>
                    <a:pt x="3654" y="4141"/>
                  </a:lnTo>
                  <a:lnTo>
                    <a:pt x="3313" y="4482"/>
                  </a:lnTo>
                  <a:lnTo>
                    <a:pt x="2509" y="5237"/>
                  </a:lnTo>
                  <a:lnTo>
                    <a:pt x="1438" y="6211"/>
                  </a:lnTo>
                  <a:lnTo>
                    <a:pt x="1" y="6211"/>
                  </a:lnTo>
                </a:path>
              </a:pathLst>
            </a:custGeom>
            <a:noFill/>
            <a:ln w="19050" cap="rnd" cmpd="sng">
              <a:solidFill>
                <a:srgbClr val="3C78D8"/>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09" name="Google Shape;1009;p34"/>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13"/>
        <p:cNvGrpSpPr/>
        <p:nvPr/>
      </p:nvGrpSpPr>
      <p:grpSpPr>
        <a:xfrm>
          <a:off x="0" y="0"/>
          <a:ext cx="0" cy="0"/>
          <a:chOff x="0" y="0"/>
          <a:chExt cx="0" cy="0"/>
        </a:xfrm>
      </p:grpSpPr>
      <p:sp>
        <p:nvSpPr>
          <p:cNvPr id="1014" name="Google Shape;1014;p35"/>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2.2. Coreset-reduced patch-feature memory bank</a:t>
            </a:r>
            <a:endParaRPr sz="2400" b="1">
              <a:latin typeface="PT Serif"/>
              <a:ea typeface="PT Serif"/>
              <a:cs typeface="PT Serif"/>
              <a:sym typeface="PT Serif"/>
            </a:endParaRPr>
          </a:p>
        </p:txBody>
      </p:sp>
      <p:sp>
        <p:nvSpPr>
          <p:cNvPr id="1015" name="Google Shape;1015;p35"/>
          <p:cNvSpPr txBox="1">
            <a:spLocks noGrp="1"/>
          </p:cNvSpPr>
          <p:nvPr>
            <p:ph type="body" idx="1"/>
          </p:nvPr>
        </p:nvSpPr>
        <p:spPr>
          <a:xfrm>
            <a:off x="388950" y="1038000"/>
            <a:ext cx="8145900" cy="23736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a:t>Coreset selection</a:t>
            </a:r>
            <a:r>
              <a:rPr lang="en" sz="1800"/>
              <a:t> : </a:t>
            </a:r>
            <a:endParaRPr sz="1800"/>
          </a:p>
          <a:p>
            <a:pPr marL="914400" lvl="1" indent="-342900" algn="l" rtl="0">
              <a:lnSpc>
                <a:spcPct val="115000"/>
              </a:lnSpc>
              <a:spcBef>
                <a:spcPts val="0"/>
              </a:spcBef>
              <a:spcAft>
                <a:spcPts val="0"/>
              </a:spcAft>
              <a:buSzPts val="1800"/>
              <a:buChar char="○"/>
            </a:pPr>
            <a:r>
              <a:rPr lang="en"/>
              <a:t>F</a:t>
            </a:r>
            <a:r>
              <a:rPr lang="en" sz="1600"/>
              <a:t>ind a subset               such that problem solutions over      can be most </a:t>
            </a:r>
            <a:r>
              <a:rPr lang="en" sz="1600" b="1"/>
              <a:t>closely</a:t>
            </a:r>
            <a:r>
              <a:rPr lang="en" sz="1600"/>
              <a:t> and especially more </a:t>
            </a:r>
            <a:r>
              <a:rPr lang="en" sz="1600" b="1"/>
              <a:t>quickly</a:t>
            </a:r>
            <a:r>
              <a:rPr lang="en" sz="1600"/>
              <a:t> approximated by those computed over  </a:t>
            </a:r>
            <a:r>
              <a:rPr lang="en" sz="1800"/>
              <a:t>   .</a:t>
            </a:r>
            <a:endParaRPr sz="1800"/>
          </a:p>
          <a:p>
            <a:pPr marL="457200" lvl="0" indent="-342900" algn="l" rtl="0">
              <a:lnSpc>
                <a:spcPct val="115000"/>
              </a:lnSpc>
              <a:spcBef>
                <a:spcPts val="0"/>
              </a:spcBef>
              <a:spcAft>
                <a:spcPts val="0"/>
              </a:spcAft>
              <a:buSzPts val="1800"/>
              <a:buChar char="●"/>
            </a:pPr>
            <a:r>
              <a:rPr lang="en" sz="1800" i="1" u="sng"/>
              <a:t>Minimax facility location</a:t>
            </a:r>
            <a:r>
              <a:rPr lang="en" sz="1800"/>
              <a:t> coreset selection[48]:</a:t>
            </a:r>
            <a:endParaRPr sz="1800"/>
          </a:p>
          <a:p>
            <a:pPr marL="457200" lvl="0" indent="-342900" algn="l" rtl="0">
              <a:lnSpc>
                <a:spcPct val="115000"/>
              </a:lnSpc>
              <a:spcBef>
                <a:spcPts val="0"/>
              </a:spcBef>
              <a:spcAft>
                <a:spcPts val="0"/>
              </a:spcAft>
              <a:buSzPts val="1800"/>
              <a:buChar char="●"/>
            </a:pPr>
            <a:r>
              <a:rPr lang="en" sz="1800"/>
              <a:t>J</a:t>
            </a:r>
            <a:endParaRPr sz="1800"/>
          </a:p>
          <a:p>
            <a:pPr marL="457200" lvl="0" indent="-342900" algn="l" rtl="0">
              <a:lnSpc>
                <a:spcPct val="115000"/>
              </a:lnSpc>
              <a:spcBef>
                <a:spcPts val="0"/>
              </a:spcBef>
              <a:spcAft>
                <a:spcPts val="0"/>
              </a:spcAft>
              <a:buSzPts val="1800"/>
              <a:buChar char="●"/>
            </a:pPr>
            <a:r>
              <a:rPr lang="en" sz="1800"/>
              <a:t>h</a:t>
            </a:r>
            <a:endParaRPr sz="1800"/>
          </a:p>
          <a:p>
            <a:pPr marL="457200" lvl="0" indent="-342900" algn="l" rtl="0">
              <a:lnSpc>
                <a:spcPct val="115000"/>
              </a:lnSpc>
              <a:spcBef>
                <a:spcPts val="0"/>
              </a:spcBef>
              <a:spcAft>
                <a:spcPts val="0"/>
              </a:spcAft>
              <a:buSzPts val="1800"/>
              <a:buChar char="●"/>
            </a:pPr>
            <a:r>
              <a:rPr lang="en" sz="1800"/>
              <a:t>where           :        -coreset</a:t>
            </a:r>
            <a:endParaRPr sz="1800"/>
          </a:p>
        </p:txBody>
      </p:sp>
      <p:sp>
        <p:nvSpPr>
          <p:cNvPr id="1016" name="Google Shape;1016;p35"/>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35"/>
          <p:cNvSpPr txBox="1"/>
          <p:nvPr/>
        </p:nvSpPr>
        <p:spPr>
          <a:xfrm>
            <a:off x="736350" y="4650650"/>
            <a:ext cx="76713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PT Serif"/>
                <a:ea typeface="PT Serif"/>
                <a:cs typeface="PT Serif"/>
                <a:sym typeface="PT Serif"/>
              </a:rPr>
              <a:t>[48]</a:t>
            </a:r>
            <a:r>
              <a:rPr lang="en" sz="1200" i="1">
                <a:solidFill>
                  <a:schemeClr val="dk1"/>
                </a:solidFill>
                <a:latin typeface="PT Serif"/>
                <a:ea typeface="PT Serif"/>
                <a:cs typeface="PT Serif"/>
                <a:sym typeface="PT Serif"/>
              </a:rPr>
              <a:t> Ozan Sener and Silvio Savarese. "Active learning for convolutional neural networks: A core-set approach." In International Conference on Learning Representations, 2018</a:t>
            </a: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latin typeface="PT Serif"/>
              <a:ea typeface="PT Serif"/>
              <a:cs typeface="PT Serif"/>
              <a:sym typeface="PT Serif"/>
            </a:endParaRPr>
          </a:p>
          <a:p>
            <a:pPr marL="0" lvl="0" indent="0" algn="l" rtl="0">
              <a:spcBef>
                <a:spcPts val="0"/>
              </a:spcBef>
              <a:spcAft>
                <a:spcPts val="0"/>
              </a:spcAft>
              <a:buNone/>
            </a:pPr>
            <a:endParaRPr sz="1200" i="1">
              <a:latin typeface="PT Serif"/>
              <a:ea typeface="PT Serif"/>
              <a:cs typeface="PT Serif"/>
              <a:sym typeface="PT Serif"/>
            </a:endParaRPr>
          </a:p>
        </p:txBody>
      </p:sp>
      <p:pic>
        <p:nvPicPr>
          <p:cNvPr id="1018" name="Google Shape;1018;p35"/>
          <p:cNvPicPr preferRelativeResize="0"/>
          <p:nvPr/>
        </p:nvPicPr>
        <p:blipFill>
          <a:blip r:embed="rId3">
            <a:alphaModFix/>
          </a:blip>
          <a:stretch>
            <a:fillRect/>
          </a:stretch>
        </p:blipFill>
        <p:spPr>
          <a:xfrm>
            <a:off x="2605975" y="1530248"/>
            <a:ext cx="589875" cy="177677"/>
          </a:xfrm>
          <a:prstGeom prst="rect">
            <a:avLst/>
          </a:prstGeom>
          <a:noFill/>
          <a:ln>
            <a:noFill/>
          </a:ln>
        </p:spPr>
      </p:pic>
      <p:pic>
        <p:nvPicPr>
          <p:cNvPr id="1019" name="Google Shape;1019;p35"/>
          <p:cNvPicPr preferRelativeResize="0"/>
          <p:nvPr/>
        </p:nvPicPr>
        <p:blipFill rotWithShape="1">
          <a:blip r:embed="rId3">
            <a:alphaModFix/>
          </a:blip>
          <a:srcRect l="73442"/>
          <a:stretch/>
        </p:blipFill>
        <p:spPr>
          <a:xfrm>
            <a:off x="7505100" y="1831750"/>
            <a:ext cx="156653" cy="177675"/>
          </a:xfrm>
          <a:prstGeom prst="rect">
            <a:avLst/>
          </a:prstGeom>
          <a:noFill/>
          <a:ln>
            <a:noFill/>
          </a:ln>
        </p:spPr>
      </p:pic>
      <p:pic>
        <p:nvPicPr>
          <p:cNvPr id="1020" name="Google Shape;1020;p35"/>
          <p:cNvPicPr preferRelativeResize="0"/>
          <p:nvPr/>
        </p:nvPicPr>
        <p:blipFill rotWithShape="1">
          <a:blip r:embed="rId3">
            <a:alphaModFix/>
          </a:blip>
          <a:srcRect r="69169"/>
          <a:stretch/>
        </p:blipFill>
        <p:spPr>
          <a:xfrm>
            <a:off x="6298425" y="1530250"/>
            <a:ext cx="181857" cy="177675"/>
          </a:xfrm>
          <a:prstGeom prst="rect">
            <a:avLst/>
          </a:prstGeom>
          <a:noFill/>
          <a:ln>
            <a:noFill/>
          </a:ln>
        </p:spPr>
      </p:pic>
      <p:pic>
        <p:nvPicPr>
          <p:cNvPr id="1021" name="Google Shape;1021;p35"/>
          <p:cNvPicPr preferRelativeResize="0"/>
          <p:nvPr/>
        </p:nvPicPr>
        <p:blipFill>
          <a:blip r:embed="rId4">
            <a:alphaModFix/>
          </a:blip>
          <a:stretch>
            <a:fillRect/>
          </a:stretch>
        </p:blipFill>
        <p:spPr>
          <a:xfrm>
            <a:off x="907925" y="2411425"/>
            <a:ext cx="4305602" cy="472050"/>
          </a:xfrm>
          <a:prstGeom prst="rect">
            <a:avLst/>
          </a:prstGeom>
          <a:noFill/>
          <a:ln>
            <a:noFill/>
          </a:ln>
        </p:spPr>
      </p:pic>
      <p:pic>
        <p:nvPicPr>
          <p:cNvPr id="1022" name="Google Shape;1022;p35"/>
          <p:cNvPicPr preferRelativeResize="0"/>
          <p:nvPr/>
        </p:nvPicPr>
        <p:blipFill>
          <a:blip r:embed="rId5">
            <a:alphaModFix/>
          </a:blip>
          <a:stretch>
            <a:fillRect/>
          </a:stretch>
        </p:blipFill>
        <p:spPr>
          <a:xfrm>
            <a:off x="2363600" y="3070937"/>
            <a:ext cx="319500" cy="215663"/>
          </a:xfrm>
          <a:prstGeom prst="rect">
            <a:avLst/>
          </a:prstGeom>
          <a:noFill/>
          <a:ln>
            <a:noFill/>
          </a:ln>
        </p:spPr>
      </p:pic>
      <p:pic>
        <p:nvPicPr>
          <p:cNvPr id="1023" name="Google Shape;1023;p35"/>
          <p:cNvPicPr preferRelativeResize="0"/>
          <p:nvPr/>
        </p:nvPicPr>
        <p:blipFill>
          <a:blip r:embed="rId6">
            <a:alphaModFix/>
          </a:blip>
          <a:stretch>
            <a:fillRect/>
          </a:stretch>
        </p:blipFill>
        <p:spPr>
          <a:xfrm>
            <a:off x="1675000" y="3054250"/>
            <a:ext cx="464100" cy="249025"/>
          </a:xfrm>
          <a:prstGeom prst="rect">
            <a:avLst/>
          </a:prstGeom>
          <a:noFill/>
          <a:ln>
            <a:noFill/>
          </a:ln>
        </p:spPr>
      </p:pic>
      <p:sp>
        <p:nvSpPr>
          <p:cNvPr id="1024" name="Google Shape;1024;p35"/>
          <p:cNvSpPr/>
          <p:nvPr/>
        </p:nvSpPr>
        <p:spPr>
          <a:xfrm>
            <a:off x="821850" y="2731025"/>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35"/>
          <p:cNvSpPr/>
          <p:nvPr/>
        </p:nvSpPr>
        <p:spPr>
          <a:xfrm>
            <a:off x="2889117" y="3537024"/>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35"/>
          <p:cNvSpPr/>
          <p:nvPr/>
        </p:nvSpPr>
        <p:spPr>
          <a:xfrm>
            <a:off x="2889117" y="39603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35"/>
          <p:cNvSpPr/>
          <p:nvPr/>
        </p:nvSpPr>
        <p:spPr>
          <a:xfrm>
            <a:off x="3684592" y="4377311"/>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35"/>
          <p:cNvSpPr/>
          <p:nvPr/>
        </p:nvSpPr>
        <p:spPr>
          <a:xfrm>
            <a:off x="4014417" y="40736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35"/>
          <p:cNvSpPr/>
          <p:nvPr/>
        </p:nvSpPr>
        <p:spPr>
          <a:xfrm>
            <a:off x="5912167" y="3537024"/>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35"/>
          <p:cNvSpPr/>
          <p:nvPr/>
        </p:nvSpPr>
        <p:spPr>
          <a:xfrm>
            <a:off x="561150" y="3183725"/>
            <a:ext cx="181800" cy="349800"/>
          </a:xfrm>
          <a:prstGeom prst="roundRect">
            <a:avLst>
              <a:gd name="adj" fmla="val 16667"/>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35"/>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24</a:t>
            </a:fld>
            <a:endParaRPr/>
          </a:p>
        </p:txBody>
      </p:sp>
      <p:sp>
        <p:nvSpPr>
          <p:cNvPr id="1032" name="Google Shape;1032;p35"/>
          <p:cNvSpPr/>
          <p:nvPr/>
        </p:nvSpPr>
        <p:spPr>
          <a:xfrm>
            <a:off x="508725" y="2434975"/>
            <a:ext cx="319500" cy="5856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36"/>
        <p:cNvGrpSpPr/>
        <p:nvPr/>
      </p:nvGrpSpPr>
      <p:grpSpPr>
        <a:xfrm>
          <a:off x="0" y="0"/>
          <a:ext cx="0" cy="0"/>
          <a:chOff x="0" y="0"/>
          <a:chExt cx="0" cy="0"/>
        </a:xfrm>
      </p:grpSpPr>
      <p:sp>
        <p:nvSpPr>
          <p:cNvPr id="1037" name="Google Shape;1037;p36"/>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2.2. Coreset-reduced patch-feature memory bank</a:t>
            </a:r>
            <a:endParaRPr sz="2400" b="1">
              <a:latin typeface="PT Serif"/>
              <a:ea typeface="PT Serif"/>
              <a:cs typeface="PT Serif"/>
              <a:sym typeface="PT Serif"/>
            </a:endParaRPr>
          </a:p>
        </p:txBody>
      </p:sp>
      <p:sp>
        <p:nvSpPr>
          <p:cNvPr id="1038" name="Google Shape;1038;p36"/>
          <p:cNvSpPr txBox="1">
            <a:spLocks noGrp="1"/>
          </p:cNvSpPr>
          <p:nvPr>
            <p:ph type="body" idx="1"/>
          </p:nvPr>
        </p:nvSpPr>
        <p:spPr>
          <a:xfrm>
            <a:off x="388950" y="1038000"/>
            <a:ext cx="8158500" cy="23736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a:t>Coreset selection</a:t>
            </a:r>
            <a:r>
              <a:rPr lang="en" sz="1800"/>
              <a:t> : </a:t>
            </a:r>
            <a:endParaRPr sz="1800"/>
          </a:p>
          <a:p>
            <a:pPr marL="914400" lvl="1" indent="-342900" algn="l" rtl="0">
              <a:lnSpc>
                <a:spcPct val="115000"/>
              </a:lnSpc>
              <a:spcBef>
                <a:spcPts val="0"/>
              </a:spcBef>
              <a:spcAft>
                <a:spcPts val="0"/>
              </a:spcAft>
              <a:buSzPts val="1800"/>
              <a:buChar char="○"/>
            </a:pPr>
            <a:r>
              <a:rPr lang="en"/>
              <a:t>F</a:t>
            </a:r>
            <a:r>
              <a:rPr lang="en" sz="1600"/>
              <a:t>ind a subset               such that problem solutions over      can be most </a:t>
            </a:r>
            <a:r>
              <a:rPr lang="en" sz="1600" b="1"/>
              <a:t>closely</a:t>
            </a:r>
            <a:r>
              <a:rPr lang="en" sz="1600"/>
              <a:t> and especially more </a:t>
            </a:r>
            <a:r>
              <a:rPr lang="en" sz="1600" b="1"/>
              <a:t>quickly</a:t>
            </a:r>
            <a:r>
              <a:rPr lang="en" sz="1600"/>
              <a:t> approximated by those computed over  </a:t>
            </a:r>
            <a:r>
              <a:rPr lang="en" sz="1800"/>
              <a:t>   .</a:t>
            </a:r>
            <a:endParaRPr sz="1800"/>
          </a:p>
          <a:p>
            <a:pPr marL="457200" lvl="0" indent="-342900" algn="l" rtl="0">
              <a:lnSpc>
                <a:spcPct val="115000"/>
              </a:lnSpc>
              <a:spcBef>
                <a:spcPts val="0"/>
              </a:spcBef>
              <a:spcAft>
                <a:spcPts val="0"/>
              </a:spcAft>
              <a:buSzPts val="1800"/>
              <a:buChar char="●"/>
            </a:pPr>
            <a:r>
              <a:rPr lang="en" sz="1800" i="1" u="sng"/>
              <a:t>Minimax facility location</a:t>
            </a:r>
            <a:r>
              <a:rPr lang="en" sz="1800"/>
              <a:t> coreset selection[48]:</a:t>
            </a:r>
            <a:endParaRPr sz="1800"/>
          </a:p>
          <a:p>
            <a:pPr marL="457200" lvl="0" indent="-342900" algn="l" rtl="0">
              <a:lnSpc>
                <a:spcPct val="115000"/>
              </a:lnSpc>
              <a:spcBef>
                <a:spcPts val="0"/>
              </a:spcBef>
              <a:spcAft>
                <a:spcPts val="0"/>
              </a:spcAft>
              <a:buSzPts val="1800"/>
              <a:buChar char="●"/>
            </a:pPr>
            <a:r>
              <a:rPr lang="en" sz="1800"/>
              <a:t>J</a:t>
            </a:r>
            <a:endParaRPr sz="1800"/>
          </a:p>
          <a:p>
            <a:pPr marL="457200" lvl="0" indent="-342900" algn="l" rtl="0">
              <a:lnSpc>
                <a:spcPct val="115000"/>
              </a:lnSpc>
              <a:spcBef>
                <a:spcPts val="0"/>
              </a:spcBef>
              <a:spcAft>
                <a:spcPts val="0"/>
              </a:spcAft>
              <a:buSzPts val="1800"/>
              <a:buChar char="●"/>
            </a:pPr>
            <a:r>
              <a:rPr lang="en" sz="1800"/>
              <a:t>h</a:t>
            </a:r>
            <a:endParaRPr sz="1800"/>
          </a:p>
          <a:p>
            <a:pPr marL="457200" lvl="0" indent="-342900" algn="l" rtl="0">
              <a:lnSpc>
                <a:spcPct val="115000"/>
              </a:lnSpc>
              <a:spcBef>
                <a:spcPts val="0"/>
              </a:spcBef>
              <a:spcAft>
                <a:spcPts val="0"/>
              </a:spcAft>
              <a:buSzPts val="1800"/>
              <a:buChar char="●"/>
            </a:pPr>
            <a:r>
              <a:rPr lang="en" sz="1800"/>
              <a:t>where           :        -coreset</a:t>
            </a:r>
            <a:endParaRPr sz="1800"/>
          </a:p>
        </p:txBody>
      </p:sp>
      <p:sp>
        <p:nvSpPr>
          <p:cNvPr id="1039" name="Google Shape;1039;p36"/>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36"/>
          <p:cNvSpPr txBox="1"/>
          <p:nvPr/>
        </p:nvSpPr>
        <p:spPr>
          <a:xfrm>
            <a:off x="736350" y="4650650"/>
            <a:ext cx="76713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PT Serif"/>
                <a:ea typeface="PT Serif"/>
                <a:cs typeface="PT Serif"/>
                <a:sym typeface="PT Serif"/>
              </a:rPr>
              <a:t>[48]</a:t>
            </a:r>
            <a:r>
              <a:rPr lang="en" sz="1200" i="1">
                <a:solidFill>
                  <a:schemeClr val="dk1"/>
                </a:solidFill>
                <a:latin typeface="PT Serif"/>
                <a:ea typeface="PT Serif"/>
                <a:cs typeface="PT Serif"/>
                <a:sym typeface="PT Serif"/>
              </a:rPr>
              <a:t> Ozan Sener and Silvio Savarese. "Active learning for convolutional neural networks: A core-set approach." In International Conference on Learning Representations, 2018</a:t>
            </a: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latin typeface="PT Serif"/>
              <a:ea typeface="PT Serif"/>
              <a:cs typeface="PT Serif"/>
              <a:sym typeface="PT Serif"/>
            </a:endParaRPr>
          </a:p>
          <a:p>
            <a:pPr marL="0" lvl="0" indent="0" algn="l" rtl="0">
              <a:spcBef>
                <a:spcPts val="0"/>
              </a:spcBef>
              <a:spcAft>
                <a:spcPts val="0"/>
              </a:spcAft>
              <a:buNone/>
            </a:pPr>
            <a:endParaRPr sz="1200" i="1">
              <a:latin typeface="PT Serif"/>
              <a:ea typeface="PT Serif"/>
              <a:cs typeface="PT Serif"/>
              <a:sym typeface="PT Serif"/>
            </a:endParaRPr>
          </a:p>
        </p:txBody>
      </p:sp>
      <p:pic>
        <p:nvPicPr>
          <p:cNvPr id="1041" name="Google Shape;1041;p36"/>
          <p:cNvPicPr preferRelativeResize="0"/>
          <p:nvPr/>
        </p:nvPicPr>
        <p:blipFill>
          <a:blip r:embed="rId3">
            <a:alphaModFix/>
          </a:blip>
          <a:stretch>
            <a:fillRect/>
          </a:stretch>
        </p:blipFill>
        <p:spPr>
          <a:xfrm>
            <a:off x="2605975" y="1530248"/>
            <a:ext cx="589875" cy="177677"/>
          </a:xfrm>
          <a:prstGeom prst="rect">
            <a:avLst/>
          </a:prstGeom>
          <a:noFill/>
          <a:ln>
            <a:noFill/>
          </a:ln>
        </p:spPr>
      </p:pic>
      <p:pic>
        <p:nvPicPr>
          <p:cNvPr id="1042" name="Google Shape;1042;p36"/>
          <p:cNvPicPr preferRelativeResize="0"/>
          <p:nvPr/>
        </p:nvPicPr>
        <p:blipFill rotWithShape="1">
          <a:blip r:embed="rId3">
            <a:alphaModFix/>
          </a:blip>
          <a:srcRect l="73442"/>
          <a:stretch/>
        </p:blipFill>
        <p:spPr>
          <a:xfrm>
            <a:off x="7505100" y="1831750"/>
            <a:ext cx="156653" cy="177675"/>
          </a:xfrm>
          <a:prstGeom prst="rect">
            <a:avLst/>
          </a:prstGeom>
          <a:noFill/>
          <a:ln>
            <a:noFill/>
          </a:ln>
        </p:spPr>
      </p:pic>
      <p:pic>
        <p:nvPicPr>
          <p:cNvPr id="1043" name="Google Shape;1043;p36"/>
          <p:cNvPicPr preferRelativeResize="0"/>
          <p:nvPr/>
        </p:nvPicPr>
        <p:blipFill rotWithShape="1">
          <a:blip r:embed="rId3">
            <a:alphaModFix/>
          </a:blip>
          <a:srcRect r="69169"/>
          <a:stretch/>
        </p:blipFill>
        <p:spPr>
          <a:xfrm>
            <a:off x="6298425" y="1530250"/>
            <a:ext cx="181857" cy="177675"/>
          </a:xfrm>
          <a:prstGeom prst="rect">
            <a:avLst/>
          </a:prstGeom>
          <a:noFill/>
          <a:ln>
            <a:noFill/>
          </a:ln>
        </p:spPr>
      </p:pic>
      <p:pic>
        <p:nvPicPr>
          <p:cNvPr id="1044" name="Google Shape;1044;p36"/>
          <p:cNvPicPr preferRelativeResize="0"/>
          <p:nvPr/>
        </p:nvPicPr>
        <p:blipFill>
          <a:blip r:embed="rId4">
            <a:alphaModFix/>
          </a:blip>
          <a:stretch>
            <a:fillRect/>
          </a:stretch>
        </p:blipFill>
        <p:spPr>
          <a:xfrm>
            <a:off x="907925" y="2411425"/>
            <a:ext cx="4305602" cy="472050"/>
          </a:xfrm>
          <a:prstGeom prst="rect">
            <a:avLst/>
          </a:prstGeom>
          <a:noFill/>
          <a:ln>
            <a:noFill/>
          </a:ln>
        </p:spPr>
      </p:pic>
      <p:pic>
        <p:nvPicPr>
          <p:cNvPr id="1045" name="Google Shape;1045;p36"/>
          <p:cNvPicPr preferRelativeResize="0"/>
          <p:nvPr/>
        </p:nvPicPr>
        <p:blipFill>
          <a:blip r:embed="rId5">
            <a:alphaModFix/>
          </a:blip>
          <a:stretch>
            <a:fillRect/>
          </a:stretch>
        </p:blipFill>
        <p:spPr>
          <a:xfrm>
            <a:off x="2363600" y="3070937"/>
            <a:ext cx="319500" cy="215663"/>
          </a:xfrm>
          <a:prstGeom prst="rect">
            <a:avLst/>
          </a:prstGeom>
          <a:noFill/>
          <a:ln>
            <a:noFill/>
          </a:ln>
        </p:spPr>
      </p:pic>
      <p:pic>
        <p:nvPicPr>
          <p:cNvPr id="1046" name="Google Shape;1046;p36"/>
          <p:cNvPicPr preferRelativeResize="0"/>
          <p:nvPr/>
        </p:nvPicPr>
        <p:blipFill>
          <a:blip r:embed="rId6">
            <a:alphaModFix/>
          </a:blip>
          <a:stretch>
            <a:fillRect/>
          </a:stretch>
        </p:blipFill>
        <p:spPr>
          <a:xfrm>
            <a:off x="1675000" y="3054250"/>
            <a:ext cx="464100" cy="249025"/>
          </a:xfrm>
          <a:prstGeom prst="rect">
            <a:avLst/>
          </a:prstGeom>
          <a:noFill/>
          <a:ln>
            <a:noFill/>
          </a:ln>
        </p:spPr>
      </p:pic>
      <p:cxnSp>
        <p:nvCxnSpPr>
          <p:cNvPr id="1047" name="Google Shape;1047;p36"/>
          <p:cNvCxnSpPr>
            <a:stCxn id="1040" idx="0"/>
          </p:cNvCxnSpPr>
          <p:nvPr/>
        </p:nvCxnSpPr>
        <p:spPr>
          <a:xfrm rot="10800000">
            <a:off x="4569600" y="3709850"/>
            <a:ext cx="2400" cy="940800"/>
          </a:xfrm>
          <a:prstGeom prst="straightConnector1">
            <a:avLst/>
          </a:prstGeom>
          <a:noFill/>
          <a:ln w="19050" cap="flat" cmpd="sng">
            <a:solidFill>
              <a:schemeClr val="dk2"/>
            </a:solidFill>
            <a:prstDash val="dash"/>
            <a:round/>
            <a:headEnd type="none" w="med" len="med"/>
            <a:tailEnd type="none" w="med" len="med"/>
          </a:ln>
        </p:spPr>
      </p:cxnSp>
      <p:sp>
        <p:nvSpPr>
          <p:cNvPr id="1048" name="Google Shape;1048;p36"/>
          <p:cNvSpPr/>
          <p:nvPr/>
        </p:nvSpPr>
        <p:spPr>
          <a:xfrm>
            <a:off x="907917" y="3537024"/>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36"/>
          <p:cNvSpPr/>
          <p:nvPr/>
        </p:nvSpPr>
        <p:spPr>
          <a:xfrm>
            <a:off x="907917" y="39603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36"/>
          <p:cNvSpPr/>
          <p:nvPr/>
        </p:nvSpPr>
        <p:spPr>
          <a:xfrm>
            <a:off x="1703392" y="4377311"/>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36"/>
          <p:cNvSpPr/>
          <p:nvPr/>
        </p:nvSpPr>
        <p:spPr>
          <a:xfrm>
            <a:off x="2033217" y="40736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36"/>
          <p:cNvSpPr/>
          <p:nvPr/>
        </p:nvSpPr>
        <p:spPr>
          <a:xfrm>
            <a:off x="3930967" y="3537024"/>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36"/>
          <p:cNvSpPr/>
          <p:nvPr/>
        </p:nvSpPr>
        <p:spPr>
          <a:xfrm>
            <a:off x="5045067" y="3540261"/>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36"/>
          <p:cNvSpPr/>
          <p:nvPr/>
        </p:nvSpPr>
        <p:spPr>
          <a:xfrm>
            <a:off x="5045067" y="3963636"/>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36"/>
          <p:cNvSpPr/>
          <p:nvPr/>
        </p:nvSpPr>
        <p:spPr>
          <a:xfrm>
            <a:off x="5840542" y="438054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36"/>
          <p:cNvSpPr/>
          <p:nvPr/>
        </p:nvSpPr>
        <p:spPr>
          <a:xfrm>
            <a:off x="6170367" y="4076936"/>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36"/>
          <p:cNvSpPr/>
          <p:nvPr/>
        </p:nvSpPr>
        <p:spPr>
          <a:xfrm>
            <a:off x="8068117" y="3540261"/>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36"/>
          <p:cNvSpPr/>
          <p:nvPr/>
        </p:nvSpPr>
        <p:spPr>
          <a:xfrm>
            <a:off x="561150" y="3183725"/>
            <a:ext cx="181800" cy="349800"/>
          </a:xfrm>
          <a:prstGeom prst="roundRect">
            <a:avLst>
              <a:gd name="adj" fmla="val 16667"/>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36"/>
          <p:cNvSpPr/>
          <p:nvPr/>
        </p:nvSpPr>
        <p:spPr>
          <a:xfrm>
            <a:off x="762175" y="3485250"/>
            <a:ext cx="7904400" cy="1271100"/>
          </a:xfrm>
          <a:prstGeom prst="roundRect">
            <a:avLst>
              <a:gd name="adj" fmla="val 16667"/>
            </a:avLst>
          </a:prstGeom>
          <a:noFill/>
          <a:ln w="9525" cap="flat" cmpd="sng">
            <a:solidFill>
              <a:srgbClr val="B45F0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36"/>
          <p:cNvSpPr txBox="1"/>
          <p:nvPr/>
        </p:nvSpPr>
        <p:spPr>
          <a:xfrm>
            <a:off x="4284325" y="3491950"/>
            <a:ext cx="287700" cy="400200"/>
          </a:xfrm>
          <a:prstGeom prst="rect">
            <a:avLst/>
          </a:prstGeom>
          <a:noFill/>
          <a:ln w="9525" cap="flat" cmpd="sng">
            <a:solidFill>
              <a:srgbClr val="B45F06"/>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061" name="Google Shape;1061;p36"/>
          <p:cNvSpPr txBox="1"/>
          <p:nvPr/>
        </p:nvSpPr>
        <p:spPr>
          <a:xfrm>
            <a:off x="4569600" y="3488725"/>
            <a:ext cx="287700" cy="400200"/>
          </a:xfrm>
          <a:prstGeom prst="rect">
            <a:avLst/>
          </a:prstGeom>
          <a:noFill/>
          <a:ln w="9525" cap="flat" cmpd="sng">
            <a:solidFill>
              <a:srgbClr val="B45F06"/>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2</a:t>
            </a:r>
            <a:endParaRPr>
              <a:latin typeface="PT Serif"/>
              <a:ea typeface="PT Serif"/>
              <a:cs typeface="PT Serif"/>
              <a:sym typeface="PT Serif"/>
            </a:endParaRPr>
          </a:p>
        </p:txBody>
      </p:sp>
      <p:sp>
        <p:nvSpPr>
          <p:cNvPr id="1062" name="Google Shape;1062;p36"/>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25</a:t>
            </a:fld>
            <a:endParaRPr/>
          </a:p>
        </p:txBody>
      </p:sp>
      <p:sp>
        <p:nvSpPr>
          <p:cNvPr id="1063" name="Google Shape;1063;p36"/>
          <p:cNvSpPr/>
          <p:nvPr/>
        </p:nvSpPr>
        <p:spPr>
          <a:xfrm>
            <a:off x="821850" y="2731025"/>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36"/>
          <p:cNvSpPr/>
          <p:nvPr/>
        </p:nvSpPr>
        <p:spPr>
          <a:xfrm>
            <a:off x="508725" y="2434975"/>
            <a:ext cx="319500" cy="5856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068"/>
        <p:cNvGrpSpPr/>
        <p:nvPr/>
      </p:nvGrpSpPr>
      <p:grpSpPr>
        <a:xfrm>
          <a:off x="0" y="0"/>
          <a:ext cx="0" cy="0"/>
          <a:chOff x="0" y="0"/>
          <a:chExt cx="0" cy="0"/>
        </a:xfrm>
      </p:grpSpPr>
      <p:sp>
        <p:nvSpPr>
          <p:cNvPr id="1069" name="Google Shape;1069;p37"/>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2.2. Coreset-reduced patch-feature memory bank</a:t>
            </a:r>
            <a:endParaRPr sz="2400" b="1">
              <a:latin typeface="PT Serif"/>
              <a:ea typeface="PT Serif"/>
              <a:cs typeface="PT Serif"/>
              <a:sym typeface="PT Serif"/>
            </a:endParaRPr>
          </a:p>
        </p:txBody>
      </p:sp>
      <p:sp>
        <p:nvSpPr>
          <p:cNvPr id="1070" name="Google Shape;1070;p37"/>
          <p:cNvSpPr txBox="1">
            <a:spLocks noGrp="1"/>
          </p:cNvSpPr>
          <p:nvPr>
            <p:ph type="body" idx="1"/>
          </p:nvPr>
        </p:nvSpPr>
        <p:spPr>
          <a:xfrm>
            <a:off x="388950" y="1038000"/>
            <a:ext cx="8171400" cy="23736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a:t>Coreset selection</a:t>
            </a:r>
            <a:r>
              <a:rPr lang="en" sz="1800"/>
              <a:t> : </a:t>
            </a:r>
            <a:endParaRPr sz="1800"/>
          </a:p>
          <a:p>
            <a:pPr marL="914400" lvl="1" indent="-342900" algn="l" rtl="0">
              <a:lnSpc>
                <a:spcPct val="115000"/>
              </a:lnSpc>
              <a:spcBef>
                <a:spcPts val="0"/>
              </a:spcBef>
              <a:spcAft>
                <a:spcPts val="0"/>
              </a:spcAft>
              <a:buSzPts val="1800"/>
              <a:buChar char="○"/>
            </a:pPr>
            <a:r>
              <a:rPr lang="en"/>
              <a:t>F</a:t>
            </a:r>
            <a:r>
              <a:rPr lang="en" sz="1600"/>
              <a:t>ind a subset               such that problem solutions over      can be most </a:t>
            </a:r>
            <a:r>
              <a:rPr lang="en" sz="1600" b="1"/>
              <a:t>closely</a:t>
            </a:r>
            <a:r>
              <a:rPr lang="en" sz="1600"/>
              <a:t> and especially more </a:t>
            </a:r>
            <a:r>
              <a:rPr lang="en" sz="1600" b="1"/>
              <a:t>quickly</a:t>
            </a:r>
            <a:r>
              <a:rPr lang="en" sz="1600"/>
              <a:t> approximated by those computed over  </a:t>
            </a:r>
            <a:r>
              <a:rPr lang="en" sz="1800"/>
              <a:t>   .</a:t>
            </a:r>
            <a:endParaRPr sz="1800"/>
          </a:p>
          <a:p>
            <a:pPr marL="457200" lvl="0" indent="-342900" algn="l" rtl="0">
              <a:lnSpc>
                <a:spcPct val="115000"/>
              </a:lnSpc>
              <a:spcBef>
                <a:spcPts val="0"/>
              </a:spcBef>
              <a:spcAft>
                <a:spcPts val="0"/>
              </a:spcAft>
              <a:buSzPts val="1800"/>
              <a:buChar char="●"/>
            </a:pPr>
            <a:r>
              <a:rPr lang="en" sz="1800" i="1" u="sng"/>
              <a:t>Minimax facility location</a:t>
            </a:r>
            <a:r>
              <a:rPr lang="en" sz="1800"/>
              <a:t> coreset selection[48]:</a:t>
            </a:r>
            <a:endParaRPr sz="1800"/>
          </a:p>
          <a:p>
            <a:pPr marL="457200" lvl="0" indent="-342900" algn="l" rtl="0">
              <a:lnSpc>
                <a:spcPct val="115000"/>
              </a:lnSpc>
              <a:spcBef>
                <a:spcPts val="0"/>
              </a:spcBef>
              <a:spcAft>
                <a:spcPts val="0"/>
              </a:spcAft>
              <a:buSzPts val="1800"/>
              <a:buChar char="●"/>
            </a:pPr>
            <a:r>
              <a:rPr lang="en" sz="1800"/>
              <a:t>J</a:t>
            </a:r>
            <a:endParaRPr sz="1800"/>
          </a:p>
          <a:p>
            <a:pPr marL="457200" lvl="0" indent="-342900" algn="l" rtl="0">
              <a:lnSpc>
                <a:spcPct val="115000"/>
              </a:lnSpc>
              <a:spcBef>
                <a:spcPts val="0"/>
              </a:spcBef>
              <a:spcAft>
                <a:spcPts val="0"/>
              </a:spcAft>
              <a:buSzPts val="1800"/>
              <a:buChar char="●"/>
            </a:pPr>
            <a:r>
              <a:rPr lang="en" sz="1800"/>
              <a:t>h</a:t>
            </a:r>
            <a:endParaRPr sz="1800"/>
          </a:p>
          <a:p>
            <a:pPr marL="457200" lvl="0" indent="-342900" algn="l" rtl="0">
              <a:lnSpc>
                <a:spcPct val="115000"/>
              </a:lnSpc>
              <a:spcBef>
                <a:spcPts val="0"/>
              </a:spcBef>
              <a:spcAft>
                <a:spcPts val="0"/>
              </a:spcAft>
              <a:buSzPts val="1800"/>
              <a:buChar char="●"/>
            </a:pPr>
            <a:r>
              <a:rPr lang="en" sz="1800"/>
              <a:t>where           :        -coreset</a:t>
            </a:r>
            <a:endParaRPr sz="1800"/>
          </a:p>
        </p:txBody>
      </p:sp>
      <p:sp>
        <p:nvSpPr>
          <p:cNvPr id="1071" name="Google Shape;1071;p37"/>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1072;p37"/>
          <p:cNvSpPr txBox="1"/>
          <p:nvPr/>
        </p:nvSpPr>
        <p:spPr>
          <a:xfrm>
            <a:off x="736350" y="4650650"/>
            <a:ext cx="76713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PT Serif"/>
                <a:ea typeface="PT Serif"/>
                <a:cs typeface="PT Serif"/>
                <a:sym typeface="PT Serif"/>
              </a:rPr>
              <a:t>[48]</a:t>
            </a:r>
            <a:r>
              <a:rPr lang="en" sz="1200" i="1">
                <a:solidFill>
                  <a:schemeClr val="dk1"/>
                </a:solidFill>
                <a:latin typeface="PT Serif"/>
                <a:ea typeface="PT Serif"/>
                <a:cs typeface="PT Serif"/>
                <a:sym typeface="PT Serif"/>
              </a:rPr>
              <a:t> Ozan Sener and Silvio Savarese. "Active learning for convolutional neural networks: A core-set approach." In International Conference on Learning Representations, 2018</a:t>
            </a: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latin typeface="PT Serif"/>
              <a:ea typeface="PT Serif"/>
              <a:cs typeface="PT Serif"/>
              <a:sym typeface="PT Serif"/>
            </a:endParaRPr>
          </a:p>
          <a:p>
            <a:pPr marL="0" lvl="0" indent="0" algn="l" rtl="0">
              <a:spcBef>
                <a:spcPts val="0"/>
              </a:spcBef>
              <a:spcAft>
                <a:spcPts val="0"/>
              </a:spcAft>
              <a:buNone/>
            </a:pPr>
            <a:endParaRPr sz="1200" i="1">
              <a:latin typeface="PT Serif"/>
              <a:ea typeface="PT Serif"/>
              <a:cs typeface="PT Serif"/>
              <a:sym typeface="PT Serif"/>
            </a:endParaRPr>
          </a:p>
        </p:txBody>
      </p:sp>
      <p:pic>
        <p:nvPicPr>
          <p:cNvPr id="1073" name="Google Shape;1073;p37"/>
          <p:cNvPicPr preferRelativeResize="0"/>
          <p:nvPr/>
        </p:nvPicPr>
        <p:blipFill>
          <a:blip r:embed="rId3">
            <a:alphaModFix/>
          </a:blip>
          <a:stretch>
            <a:fillRect/>
          </a:stretch>
        </p:blipFill>
        <p:spPr>
          <a:xfrm>
            <a:off x="2605975" y="1530248"/>
            <a:ext cx="589875" cy="177677"/>
          </a:xfrm>
          <a:prstGeom prst="rect">
            <a:avLst/>
          </a:prstGeom>
          <a:noFill/>
          <a:ln>
            <a:noFill/>
          </a:ln>
        </p:spPr>
      </p:pic>
      <p:pic>
        <p:nvPicPr>
          <p:cNvPr id="1074" name="Google Shape;1074;p37"/>
          <p:cNvPicPr preferRelativeResize="0"/>
          <p:nvPr/>
        </p:nvPicPr>
        <p:blipFill rotWithShape="1">
          <a:blip r:embed="rId3">
            <a:alphaModFix/>
          </a:blip>
          <a:srcRect l="73442"/>
          <a:stretch/>
        </p:blipFill>
        <p:spPr>
          <a:xfrm>
            <a:off x="7505100" y="1831750"/>
            <a:ext cx="156653" cy="177675"/>
          </a:xfrm>
          <a:prstGeom prst="rect">
            <a:avLst/>
          </a:prstGeom>
          <a:noFill/>
          <a:ln>
            <a:noFill/>
          </a:ln>
        </p:spPr>
      </p:pic>
      <p:pic>
        <p:nvPicPr>
          <p:cNvPr id="1075" name="Google Shape;1075;p37"/>
          <p:cNvPicPr preferRelativeResize="0"/>
          <p:nvPr/>
        </p:nvPicPr>
        <p:blipFill rotWithShape="1">
          <a:blip r:embed="rId3">
            <a:alphaModFix/>
          </a:blip>
          <a:srcRect r="69169"/>
          <a:stretch/>
        </p:blipFill>
        <p:spPr>
          <a:xfrm>
            <a:off x="6298425" y="1530250"/>
            <a:ext cx="181857" cy="177675"/>
          </a:xfrm>
          <a:prstGeom prst="rect">
            <a:avLst/>
          </a:prstGeom>
          <a:noFill/>
          <a:ln>
            <a:noFill/>
          </a:ln>
        </p:spPr>
      </p:pic>
      <p:pic>
        <p:nvPicPr>
          <p:cNvPr id="1076" name="Google Shape;1076;p37"/>
          <p:cNvPicPr preferRelativeResize="0"/>
          <p:nvPr/>
        </p:nvPicPr>
        <p:blipFill>
          <a:blip r:embed="rId4">
            <a:alphaModFix/>
          </a:blip>
          <a:stretch>
            <a:fillRect/>
          </a:stretch>
        </p:blipFill>
        <p:spPr>
          <a:xfrm>
            <a:off x="907925" y="2411425"/>
            <a:ext cx="4305602" cy="472050"/>
          </a:xfrm>
          <a:prstGeom prst="rect">
            <a:avLst/>
          </a:prstGeom>
          <a:noFill/>
          <a:ln>
            <a:noFill/>
          </a:ln>
        </p:spPr>
      </p:pic>
      <p:pic>
        <p:nvPicPr>
          <p:cNvPr id="1077" name="Google Shape;1077;p37"/>
          <p:cNvPicPr preferRelativeResize="0"/>
          <p:nvPr/>
        </p:nvPicPr>
        <p:blipFill>
          <a:blip r:embed="rId5">
            <a:alphaModFix/>
          </a:blip>
          <a:stretch>
            <a:fillRect/>
          </a:stretch>
        </p:blipFill>
        <p:spPr>
          <a:xfrm>
            <a:off x="2363600" y="3070937"/>
            <a:ext cx="319500" cy="215663"/>
          </a:xfrm>
          <a:prstGeom prst="rect">
            <a:avLst/>
          </a:prstGeom>
          <a:noFill/>
          <a:ln>
            <a:noFill/>
          </a:ln>
        </p:spPr>
      </p:pic>
      <p:pic>
        <p:nvPicPr>
          <p:cNvPr id="1078" name="Google Shape;1078;p37"/>
          <p:cNvPicPr preferRelativeResize="0"/>
          <p:nvPr/>
        </p:nvPicPr>
        <p:blipFill>
          <a:blip r:embed="rId6">
            <a:alphaModFix/>
          </a:blip>
          <a:stretch>
            <a:fillRect/>
          </a:stretch>
        </p:blipFill>
        <p:spPr>
          <a:xfrm>
            <a:off x="1675000" y="3054250"/>
            <a:ext cx="464100" cy="249025"/>
          </a:xfrm>
          <a:prstGeom prst="rect">
            <a:avLst/>
          </a:prstGeom>
          <a:noFill/>
          <a:ln>
            <a:noFill/>
          </a:ln>
        </p:spPr>
      </p:pic>
      <p:sp>
        <p:nvSpPr>
          <p:cNvPr id="1079" name="Google Shape;1079;p37"/>
          <p:cNvSpPr/>
          <p:nvPr/>
        </p:nvSpPr>
        <p:spPr>
          <a:xfrm>
            <a:off x="388950" y="276475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37"/>
          <p:cNvSpPr/>
          <p:nvPr/>
        </p:nvSpPr>
        <p:spPr>
          <a:xfrm>
            <a:off x="3339825" y="2431750"/>
            <a:ext cx="1945200" cy="431400"/>
          </a:xfrm>
          <a:prstGeom prst="roundRect">
            <a:avLst>
              <a:gd name="adj" fmla="val 16667"/>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081" name="Google Shape;1081;p37"/>
          <p:cNvCxnSpPr>
            <a:stCxn id="1072" idx="0"/>
          </p:cNvCxnSpPr>
          <p:nvPr/>
        </p:nvCxnSpPr>
        <p:spPr>
          <a:xfrm rot="10800000">
            <a:off x="4569600" y="3709850"/>
            <a:ext cx="2400" cy="940800"/>
          </a:xfrm>
          <a:prstGeom prst="straightConnector1">
            <a:avLst/>
          </a:prstGeom>
          <a:noFill/>
          <a:ln w="19050" cap="flat" cmpd="sng">
            <a:solidFill>
              <a:schemeClr val="dk2"/>
            </a:solidFill>
            <a:prstDash val="dash"/>
            <a:round/>
            <a:headEnd type="none" w="med" len="med"/>
            <a:tailEnd type="none" w="med" len="med"/>
          </a:ln>
        </p:spPr>
      </p:cxnSp>
      <p:sp>
        <p:nvSpPr>
          <p:cNvPr id="1082" name="Google Shape;1082;p37"/>
          <p:cNvSpPr/>
          <p:nvPr/>
        </p:nvSpPr>
        <p:spPr>
          <a:xfrm>
            <a:off x="907917" y="3537024"/>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37"/>
          <p:cNvSpPr/>
          <p:nvPr/>
        </p:nvSpPr>
        <p:spPr>
          <a:xfrm>
            <a:off x="907917" y="39603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37"/>
          <p:cNvSpPr/>
          <p:nvPr/>
        </p:nvSpPr>
        <p:spPr>
          <a:xfrm>
            <a:off x="1703392" y="4377311"/>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37"/>
          <p:cNvSpPr/>
          <p:nvPr/>
        </p:nvSpPr>
        <p:spPr>
          <a:xfrm>
            <a:off x="2033217" y="40736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37"/>
          <p:cNvSpPr/>
          <p:nvPr/>
        </p:nvSpPr>
        <p:spPr>
          <a:xfrm>
            <a:off x="3930967" y="3537024"/>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087" name="Google Shape;1087;p37"/>
          <p:cNvCxnSpPr>
            <a:stCxn id="1083" idx="0"/>
            <a:endCxn id="1082" idx="4"/>
          </p:cNvCxnSpPr>
          <p:nvPr/>
        </p:nvCxnSpPr>
        <p:spPr>
          <a:xfrm rot="10800000">
            <a:off x="1051767" y="3840699"/>
            <a:ext cx="0" cy="119700"/>
          </a:xfrm>
          <a:prstGeom prst="straightConnector1">
            <a:avLst/>
          </a:prstGeom>
          <a:noFill/>
          <a:ln w="9525" cap="flat" cmpd="sng">
            <a:solidFill>
              <a:schemeClr val="dk2"/>
            </a:solidFill>
            <a:prstDash val="solid"/>
            <a:round/>
            <a:headEnd type="none" w="med" len="med"/>
            <a:tailEnd type="none" w="med" len="med"/>
          </a:ln>
        </p:spPr>
      </p:cxnSp>
      <p:cxnSp>
        <p:nvCxnSpPr>
          <p:cNvPr id="1088" name="Google Shape;1088;p37"/>
          <p:cNvCxnSpPr>
            <a:stCxn id="1085" idx="3"/>
            <a:endCxn id="1084" idx="7"/>
          </p:cNvCxnSpPr>
          <p:nvPr/>
        </p:nvCxnSpPr>
        <p:spPr>
          <a:xfrm flipH="1">
            <a:off x="1949049" y="4332837"/>
            <a:ext cx="126300" cy="88800"/>
          </a:xfrm>
          <a:prstGeom prst="straightConnector1">
            <a:avLst/>
          </a:prstGeom>
          <a:noFill/>
          <a:ln w="9525" cap="flat" cmpd="sng">
            <a:solidFill>
              <a:schemeClr val="dk2"/>
            </a:solidFill>
            <a:prstDash val="solid"/>
            <a:round/>
            <a:headEnd type="none" w="med" len="med"/>
            <a:tailEnd type="none" w="med" len="med"/>
          </a:ln>
        </p:spPr>
      </p:cxnSp>
      <p:cxnSp>
        <p:nvCxnSpPr>
          <p:cNvPr id="1089" name="Google Shape;1089;p37"/>
          <p:cNvCxnSpPr>
            <a:endCxn id="1084" idx="6"/>
          </p:cNvCxnSpPr>
          <p:nvPr/>
        </p:nvCxnSpPr>
        <p:spPr>
          <a:xfrm flipH="1">
            <a:off x="1991092" y="3796211"/>
            <a:ext cx="1982100" cy="732900"/>
          </a:xfrm>
          <a:prstGeom prst="straightConnector1">
            <a:avLst/>
          </a:prstGeom>
          <a:noFill/>
          <a:ln w="9525" cap="flat" cmpd="sng">
            <a:solidFill>
              <a:schemeClr val="dk2"/>
            </a:solidFill>
            <a:prstDash val="solid"/>
            <a:round/>
            <a:headEnd type="none" w="med" len="med"/>
            <a:tailEnd type="none" w="med" len="med"/>
          </a:ln>
        </p:spPr>
      </p:cxnSp>
      <p:sp>
        <p:nvSpPr>
          <p:cNvPr id="1090" name="Google Shape;1090;p37"/>
          <p:cNvSpPr/>
          <p:nvPr/>
        </p:nvSpPr>
        <p:spPr>
          <a:xfrm>
            <a:off x="5045067" y="3540261"/>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37"/>
          <p:cNvSpPr/>
          <p:nvPr/>
        </p:nvSpPr>
        <p:spPr>
          <a:xfrm>
            <a:off x="5045067" y="3963636"/>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2" name="Google Shape;1092;p37"/>
          <p:cNvSpPr/>
          <p:nvPr/>
        </p:nvSpPr>
        <p:spPr>
          <a:xfrm>
            <a:off x="5840542" y="438054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3" name="Google Shape;1093;p37"/>
          <p:cNvSpPr/>
          <p:nvPr/>
        </p:nvSpPr>
        <p:spPr>
          <a:xfrm>
            <a:off x="6170367" y="4076936"/>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37"/>
          <p:cNvSpPr/>
          <p:nvPr/>
        </p:nvSpPr>
        <p:spPr>
          <a:xfrm>
            <a:off x="8068117" y="3540261"/>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095" name="Google Shape;1095;p37"/>
          <p:cNvCxnSpPr>
            <a:endCxn id="1091" idx="0"/>
          </p:cNvCxnSpPr>
          <p:nvPr/>
        </p:nvCxnSpPr>
        <p:spPr>
          <a:xfrm>
            <a:off x="5188917" y="3843936"/>
            <a:ext cx="0" cy="119700"/>
          </a:xfrm>
          <a:prstGeom prst="straightConnector1">
            <a:avLst/>
          </a:prstGeom>
          <a:noFill/>
          <a:ln w="9525" cap="flat" cmpd="sng">
            <a:solidFill>
              <a:schemeClr val="dk2"/>
            </a:solidFill>
            <a:prstDash val="solid"/>
            <a:round/>
            <a:headEnd type="none" w="med" len="med"/>
            <a:tailEnd type="none" w="med" len="med"/>
          </a:ln>
        </p:spPr>
      </p:cxnSp>
      <p:cxnSp>
        <p:nvCxnSpPr>
          <p:cNvPr id="1096" name="Google Shape;1096;p37"/>
          <p:cNvCxnSpPr/>
          <p:nvPr/>
        </p:nvCxnSpPr>
        <p:spPr>
          <a:xfrm rot="10800000">
            <a:off x="5332775" y="4182075"/>
            <a:ext cx="527100" cy="296400"/>
          </a:xfrm>
          <a:prstGeom prst="straightConnector1">
            <a:avLst/>
          </a:prstGeom>
          <a:noFill/>
          <a:ln w="9525" cap="flat" cmpd="sng">
            <a:solidFill>
              <a:schemeClr val="dk2"/>
            </a:solidFill>
            <a:prstDash val="solid"/>
            <a:round/>
            <a:headEnd type="none" w="med" len="med"/>
            <a:tailEnd type="none" w="med" len="med"/>
          </a:ln>
        </p:spPr>
      </p:cxnSp>
      <p:cxnSp>
        <p:nvCxnSpPr>
          <p:cNvPr id="1097" name="Google Shape;1097;p37"/>
          <p:cNvCxnSpPr>
            <a:stCxn id="1093" idx="2"/>
            <a:endCxn id="1091" idx="6"/>
          </p:cNvCxnSpPr>
          <p:nvPr/>
        </p:nvCxnSpPr>
        <p:spPr>
          <a:xfrm rot="10800000">
            <a:off x="5332767" y="4115336"/>
            <a:ext cx="837600" cy="113400"/>
          </a:xfrm>
          <a:prstGeom prst="straightConnector1">
            <a:avLst/>
          </a:prstGeom>
          <a:noFill/>
          <a:ln w="9525" cap="flat" cmpd="sng">
            <a:solidFill>
              <a:schemeClr val="dk2"/>
            </a:solidFill>
            <a:prstDash val="solid"/>
            <a:round/>
            <a:headEnd type="none" w="med" len="med"/>
            <a:tailEnd type="none" w="med" len="med"/>
          </a:ln>
        </p:spPr>
      </p:cxnSp>
      <p:sp>
        <p:nvSpPr>
          <p:cNvPr id="1098" name="Google Shape;1098;p37"/>
          <p:cNvSpPr txBox="1"/>
          <p:nvPr/>
        </p:nvSpPr>
        <p:spPr>
          <a:xfrm>
            <a:off x="736350" y="3703675"/>
            <a:ext cx="15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099" name="Google Shape;1099;p37"/>
          <p:cNvSpPr txBox="1"/>
          <p:nvPr/>
        </p:nvSpPr>
        <p:spPr>
          <a:xfrm>
            <a:off x="1828750" y="4028625"/>
            <a:ext cx="15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100" name="Google Shape;1100;p37"/>
          <p:cNvSpPr txBox="1"/>
          <p:nvPr/>
        </p:nvSpPr>
        <p:spPr>
          <a:xfrm>
            <a:off x="2941325" y="3796200"/>
            <a:ext cx="214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6</a:t>
            </a:r>
            <a:endParaRPr>
              <a:latin typeface="PT Serif"/>
              <a:ea typeface="PT Serif"/>
              <a:cs typeface="PT Serif"/>
              <a:sym typeface="PT Serif"/>
            </a:endParaRPr>
          </a:p>
        </p:txBody>
      </p:sp>
      <p:sp>
        <p:nvSpPr>
          <p:cNvPr id="1101" name="Google Shape;1101;p37"/>
          <p:cNvSpPr txBox="1"/>
          <p:nvPr/>
        </p:nvSpPr>
        <p:spPr>
          <a:xfrm>
            <a:off x="4901213" y="3700450"/>
            <a:ext cx="15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102" name="Google Shape;1102;p37"/>
          <p:cNvSpPr txBox="1"/>
          <p:nvPr/>
        </p:nvSpPr>
        <p:spPr>
          <a:xfrm>
            <a:off x="5403150" y="4239588"/>
            <a:ext cx="260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3</a:t>
            </a:r>
            <a:endParaRPr>
              <a:latin typeface="PT Serif"/>
              <a:ea typeface="PT Serif"/>
              <a:cs typeface="PT Serif"/>
              <a:sym typeface="PT Serif"/>
            </a:endParaRPr>
          </a:p>
        </p:txBody>
      </p:sp>
      <p:sp>
        <p:nvSpPr>
          <p:cNvPr id="1103" name="Google Shape;1103;p37"/>
          <p:cNvSpPr txBox="1"/>
          <p:nvPr/>
        </p:nvSpPr>
        <p:spPr>
          <a:xfrm>
            <a:off x="5663250" y="3843913"/>
            <a:ext cx="260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3</a:t>
            </a:r>
            <a:endParaRPr>
              <a:latin typeface="PT Serif"/>
              <a:ea typeface="PT Serif"/>
              <a:cs typeface="PT Serif"/>
              <a:sym typeface="PT Serif"/>
            </a:endParaRPr>
          </a:p>
        </p:txBody>
      </p:sp>
      <p:sp>
        <p:nvSpPr>
          <p:cNvPr id="1104" name="Google Shape;1104;p37"/>
          <p:cNvSpPr/>
          <p:nvPr/>
        </p:nvSpPr>
        <p:spPr>
          <a:xfrm>
            <a:off x="561150" y="3183725"/>
            <a:ext cx="181800" cy="349800"/>
          </a:xfrm>
          <a:prstGeom prst="roundRect">
            <a:avLst>
              <a:gd name="adj" fmla="val 16667"/>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37"/>
          <p:cNvSpPr/>
          <p:nvPr/>
        </p:nvSpPr>
        <p:spPr>
          <a:xfrm>
            <a:off x="762175" y="3485250"/>
            <a:ext cx="7904400" cy="1271100"/>
          </a:xfrm>
          <a:prstGeom prst="roundRect">
            <a:avLst>
              <a:gd name="adj" fmla="val 16667"/>
            </a:avLst>
          </a:prstGeom>
          <a:noFill/>
          <a:ln w="9525" cap="flat" cmpd="sng">
            <a:solidFill>
              <a:srgbClr val="B45F0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37"/>
          <p:cNvSpPr txBox="1"/>
          <p:nvPr/>
        </p:nvSpPr>
        <p:spPr>
          <a:xfrm>
            <a:off x="4284325" y="3491950"/>
            <a:ext cx="287700" cy="400200"/>
          </a:xfrm>
          <a:prstGeom prst="rect">
            <a:avLst/>
          </a:prstGeom>
          <a:noFill/>
          <a:ln w="9525" cap="flat" cmpd="sng">
            <a:solidFill>
              <a:srgbClr val="B45F06"/>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107" name="Google Shape;1107;p37"/>
          <p:cNvSpPr txBox="1"/>
          <p:nvPr/>
        </p:nvSpPr>
        <p:spPr>
          <a:xfrm>
            <a:off x="4569600" y="3488725"/>
            <a:ext cx="287700" cy="400200"/>
          </a:xfrm>
          <a:prstGeom prst="rect">
            <a:avLst/>
          </a:prstGeom>
          <a:noFill/>
          <a:ln w="9525" cap="flat" cmpd="sng">
            <a:solidFill>
              <a:srgbClr val="B45F06"/>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2</a:t>
            </a:r>
            <a:endParaRPr>
              <a:latin typeface="PT Serif"/>
              <a:ea typeface="PT Serif"/>
              <a:cs typeface="PT Serif"/>
              <a:sym typeface="PT Serif"/>
            </a:endParaRPr>
          </a:p>
        </p:txBody>
      </p:sp>
      <p:sp>
        <p:nvSpPr>
          <p:cNvPr id="1108" name="Google Shape;1108;p37"/>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26</a:t>
            </a:fld>
            <a:endParaRPr/>
          </a:p>
        </p:txBody>
      </p:sp>
      <p:sp>
        <p:nvSpPr>
          <p:cNvPr id="1109" name="Google Shape;1109;p37"/>
          <p:cNvSpPr/>
          <p:nvPr/>
        </p:nvSpPr>
        <p:spPr>
          <a:xfrm>
            <a:off x="821850" y="2731025"/>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37"/>
          <p:cNvSpPr/>
          <p:nvPr/>
        </p:nvSpPr>
        <p:spPr>
          <a:xfrm>
            <a:off x="502350" y="2427975"/>
            <a:ext cx="319500" cy="5856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14"/>
        <p:cNvGrpSpPr/>
        <p:nvPr/>
      </p:nvGrpSpPr>
      <p:grpSpPr>
        <a:xfrm>
          <a:off x="0" y="0"/>
          <a:ext cx="0" cy="0"/>
          <a:chOff x="0" y="0"/>
          <a:chExt cx="0" cy="0"/>
        </a:xfrm>
      </p:grpSpPr>
      <p:sp>
        <p:nvSpPr>
          <p:cNvPr id="1115" name="Google Shape;1115;p38"/>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2.2. Coreset-reduced patch-feature memory bank</a:t>
            </a:r>
            <a:endParaRPr sz="2400" b="1">
              <a:latin typeface="PT Serif"/>
              <a:ea typeface="PT Serif"/>
              <a:cs typeface="PT Serif"/>
              <a:sym typeface="PT Serif"/>
            </a:endParaRPr>
          </a:p>
        </p:txBody>
      </p:sp>
      <p:sp>
        <p:nvSpPr>
          <p:cNvPr id="1116" name="Google Shape;1116;p38"/>
          <p:cNvSpPr txBox="1">
            <a:spLocks noGrp="1"/>
          </p:cNvSpPr>
          <p:nvPr>
            <p:ph type="body" idx="1"/>
          </p:nvPr>
        </p:nvSpPr>
        <p:spPr>
          <a:xfrm>
            <a:off x="388950" y="1038000"/>
            <a:ext cx="8184000" cy="23736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a:t>Coreset selection</a:t>
            </a:r>
            <a:r>
              <a:rPr lang="en" sz="1800"/>
              <a:t> : </a:t>
            </a:r>
            <a:endParaRPr sz="1800"/>
          </a:p>
          <a:p>
            <a:pPr marL="914400" lvl="1" indent="-342900" algn="l" rtl="0">
              <a:lnSpc>
                <a:spcPct val="115000"/>
              </a:lnSpc>
              <a:spcBef>
                <a:spcPts val="0"/>
              </a:spcBef>
              <a:spcAft>
                <a:spcPts val="0"/>
              </a:spcAft>
              <a:buSzPts val="1800"/>
              <a:buChar char="○"/>
            </a:pPr>
            <a:r>
              <a:rPr lang="en"/>
              <a:t>F</a:t>
            </a:r>
            <a:r>
              <a:rPr lang="en" sz="1600"/>
              <a:t>ind a subset               such that problem solutions over      can be most </a:t>
            </a:r>
            <a:r>
              <a:rPr lang="en" sz="1600" b="1"/>
              <a:t>closely</a:t>
            </a:r>
            <a:r>
              <a:rPr lang="en" sz="1600"/>
              <a:t> and especially more </a:t>
            </a:r>
            <a:r>
              <a:rPr lang="en" sz="1600" b="1"/>
              <a:t>quickly</a:t>
            </a:r>
            <a:r>
              <a:rPr lang="en" sz="1600"/>
              <a:t> approximated by those computed over  </a:t>
            </a:r>
            <a:r>
              <a:rPr lang="en" sz="1800"/>
              <a:t>   .</a:t>
            </a:r>
            <a:endParaRPr sz="1800"/>
          </a:p>
          <a:p>
            <a:pPr marL="457200" lvl="0" indent="-342900" algn="l" rtl="0">
              <a:lnSpc>
                <a:spcPct val="115000"/>
              </a:lnSpc>
              <a:spcBef>
                <a:spcPts val="0"/>
              </a:spcBef>
              <a:spcAft>
                <a:spcPts val="0"/>
              </a:spcAft>
              <a:buSzPts val="1800"/>
              <a:buChar char="●"/>
            </a:pPr>
            <a:r>
              <a:rPr lang="en" sz="1800" i="1" u="sng"/>
              <a:t>Minimax facility location</a:t>
            </a:r>
            <a:r>
              <a:rPr lang="en" sz="1800"/>
              <a:t> coreset selection[48]:</a:t>
            </a:r>
            <a:endParaRPr sz="1800"/>
          </a:p>
          <a:p>
            <a:pPr marL="457200" lvl="0" indent="-342900" algn="l" rtl="0">
              <a:lnSpc>
                <a:spcPct val="115000"/>
              </a:lnSpc>
              <a:spcBef>
                <a:spcPts val="0"/>
              </a:spcBef>
              <a:spcAft>
                <a:spcPts val="0"/>
              </a:spcAft>
              <a:buSzPts val="1800"/>
              <a:buChar char="●"/>
            </a:pPr>
            <a:r>
              <a:rPr lang="en" sz="1800"/>
              <a:t>J</a:t>
            </a:r>
            <a:endParaRPr sz="1800"/>
          </a:p>
          <a:p>
            <a:pPr marL="457200" lvl="0" indent="-342900" algn="l" rtl="0">
              <a:lnSpc>
                <a:spcPct val="115000"/>
              </a:lnSpc>
              <a:spcBef>
                <a:spcPts val="0"/>
              </a:spcBef>
              <a:spcAft>
                <a:spcPts val="0"/>
              </a:spcAft>
              <a:buSzPts val="1800"/>
              <a:buChar char="●"/>
            </a:pPr>
            <a:r>
              <a:rPr lang="en" sz="1800"/>
              <a:t>h</a:t>
            </a:r>
            <a:endParaRPr sz="1800"/>
          </a:p>
          <a:p>
            <a:pPr marL="457200" lvl="0" indent="-342900" algn="l" rtl="0">
              <a:lnSpc>
                <a:spcPct val="115000"/>
              </a:lnSpc>
              <a:spcBef>
                <a:spcPts val="0"/>
              </a:spcBef>
              <a:spcAft>
                <a:spcPts val="0"/>
              </a:spcAft>
              <a:buSzPts val="1800"/>
              <a:buChar char="●"/>
            </a:pPr>
            <a:r>
              <a:rPr lang="en" sz="1800"/>
              <a:t>where           :        -coreset</a:t>
            </a:r>
            <a:endParaRPr sz="1800"/>
          </a:p>
        </p:txBody>
      </p:sp>
      <p:sp>
        <p:nvSpPr>
          <p:cNvPr id="1117" name="Google Shape;1117;p38"/>
          <p:cNvSpPr/>
          <p:nvPr/>
        </p:nvSpPr>
        <p:spPr>
          <a:xfrm>
            <a:off x="492300" y="3000025"/>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38"/>
          <p:cNvSpPr txBox="1"/>
          <p:nvPr/>
        </p:nvSpPr>
        <p:spPr>
          <a:xfrm>
            <a:off x="736350" y="4650650"/>
            <a:ext cx="76713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PT Serif"/>
                <a:ea typeface="PT Serif"/>
                <a:cs typeface="PT Serif"/>
                <a:sym typeface="PT Serif"/>
              </a:rPr>
              <a:t>[48]</a:t>
            </a:r>
            <a:r>
              <a:rPr lang="en" sz="1200" i="1">
                <a:solidFill>
                  <a:schemeClr val="dk1"/>
                </a:solidFill>
                <a:latin typeface="PT Serif"/>
                <a:ea typeface="PT Serif"/>
                <a:cs typeface="PT Serif"/>
                <a:sym typeface="PT Serif"/>
              </a:rPr>
              <a:t> Ozan Sener and Silvio Savarese. "Active learning for convolutional neural networks: A core-set approach." In International Conference on Learning Representations, 2018</a:t>
            </a: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latin typeface="PT Serif"/>
              <a:ea typeface="PT Serif"/>
              <a:cs typeface="PT Serif"/>
              <a:sym typeface="PT Serif"/>
            </a:endParaRPr>
          </a:p>
          <a:p>
            <a:pPr marL="0" lvl="0" indent="0" algn="l" rtl="0">
              <a:spcBef>
                <a:spcPts val="0"/>
              </a:spcBef>
              <a:spcAft>
                <a:spcPts val="0"/>
              </a:spcAft>
              <a:buNone/>
            </a:pPr>
            <a:endParaRPr sz="1200" i="1">
              <a:latin typeface="PT Serif"/>
              <a:ea typeface="PT Serif"/>
              <a:cs typeface="PT Serif"/>
              <a:sym typeface="PT Serif"/>
            </a:endParaRPr>
          </a:p>
        </p:txBody>
      </p:sp>
      <p:pic>
        <p:nvPicPr>
          <p:cNvPr id="1119" name="Google Shape;1119;p38"/>
          <p:cNvPicPr preferRelativeResize="0"/>
          <p:nvPr/>
        </p:nvPicPr>
        <p:blipFill>
          <a:blip r:embed="rId3">
            <a:alphaModFix/>
          </a:blip>
          <a:stretch>
            <a:fillRect/>
          </a:stretch>
        </p:blipFill>
        <p:spPr>
          <a:xfrm>
            <a:off x="2605975" y="1530248"/>
            <a:ext cx="589875" cy="177677"/>
          </a:xfrm>
          <a:prstGeom prst="rect">
            <a:avLst/>
          </a:prstGeom>
          <a:noFill/>
          <a:ln>
            <a:noFill/>
          </a:ln>
        </p:spPr>
      </p:pic>
      <p:pic>
        <p:nvPicPr>
          <p:cNvPr id="1120" name="Google Shape;1120;p38"/>
          <p:cNvPicPr preferRelativeResize="0"/>
          <p:nvPr/>
        </p:nvPicPr>
        <p:blipFill rotWithShape="1">
          <a:blip r:embed="rId3">
            <a:alphaModFix/>
          </a:blip>
          <a:srcRect l="73442"/>
          <a:stretch/>
        </p:blipFill>
        <p:spPr>
          <a:xfrm>
            <a:off x="7505100" y="1831750"/>
            <a:ext cx="156653" cy="177675"/>
          </a:xfrm>
          <a:prstGeom prst="rect">
            <a:avLst/>
          </a:prstGeom>
          <a:noFill/>
          <a:ln>
            <a:noFill/>
          </a:ln>
        </p:spPr>
      </p:pic>
      <p:pic>
        <p:nvPicPr>
          <p:cNvPr id="1121" name="Google Shape;1121;p38"/>
          <p:cNvPicPr preferRelativeResize="0"/>
          <p:nvPr/>
        </p:nvPicPr>
        <p:blipFill rotWithShape="1">
          <a:blip r:embed="rId3">
            <a:alphaModFix/>
          </a:blip>
          <a:srcRect r="69169"/>
          <a:stretch/>
        </p:blipFill>
        <p:spPr>
          <a:xfrm>
            <a:off x="6298425" y="1530250"/>
            <a:ext cx="181857" cy="177675"/>
          </a:xfrm>
          <a:prstGeom prst="rect">
            <a:avLst/>
          </a:prstGeom>
          <a:noFill/>
          <a:ln>
            <a:noFill/>
          </a:ln>
        </p:spPr>
      </p:pic>
      <p:pic>
        <p:nvPicPr>
          <p:cNvPr id="1122" name="Google Shape;1122;p38"/>
          <p:cNvPicPr preferRelativeResize="0"/>
          <p:nvPr/>
        </p:nvPicPr>
        <p:blipFill>
          <a:blip r:embed="rId4">
            <a:alphaModFix/>
          </a:blip>
          <a:stretch>
            <a:fillRect/>
          </a:stretch>
        </p:blipFill>
        <p:spPr>
          <a:xfrm>
            <a:off x="907925" y="2411425"/>
            <a:ext cx="4305602" cy="472050"/>
          </a:xfrm>
          <a:prstGeom prst="rect">
            <a:avLst/>
          </a:prstGeom>
          <a:noFill/>
          <a:ln>
            <a:noFill/>
          </a:ln>
        </p:spPr>
      </p:pic>
      <p:pic>
        <p:nvPicPr>
          <p:cNvPr id="1123" name="Google Shape;1123;p38"/>
          <p:cNvPicPr preferRelativeResize="0"/>
          <p:nvPr/>
        </p:nvPicPr>
        <p:blipFill>
          <a:blip r:embed="rId5">
            <a:alphaModFix/>
          </a:blip>
          <a:stretch>
            <a:fillRect/>
          </a:stretch>
        </p:blipFill>
        <p:spPr>
          <a:xfrm>
            <a:off x="2363600" y="3070937"/>
            <a:ext cx="319500" cy="215663"/>
          </a:xfrm>
          <a:prstGeom prst="rect">
            <a:avLst/>
          </a:prstGeom>
          <a:noFill/>
          <a:ln>
            <a:noFill/>
          </a:ln>
        </p:spPr>
      </p:pic>
      <p:pic>
        <p:nvPicPr>
          <p:cNvPr id="1124" name="Google Shape;1124;p38"/>
          <p:cNvPicPr preferRelativeResize="0"/>
          <p:nvPr/>
        </p:nvPicPr>
        <p:blipFill>
          <a:blip r:embed="rId6">
            <a:alphaModFix/>
          </a:blip>
          <a:stretch>
            <a:fillRect/>
          </a:stretch>
        </p:blipFill>
        <p:spPr>
          <a:xfrm>
            <a:off x="1675000" y="3054250"/>
            <a:ext cx="464100" cy="249025"/>
          </a:xfrm>
          <a:prstGeom prst="rect">
            <a:avLst/>
          </a:prstGeom>
          <a:noFill/>
          <a:ln>
            <a:noFill/>
          </a:ln>
        </p:spPr>
      </p:pic>
      <p:sp>
        <p:nvSpPr>
          <p:cNvPr id="1125" name="Google Shape;1125;p38"/>
          <p:cNvSpPr/>
          <p:nvPr/>
        </p:nvSpPr>
        <p:spPr>
          <a:xfrm>
            <a:off x="821850" y="276475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6" name="Google Shape;1126;p38"/>
          <p:cNvSpPr/>
          <p:nvPr/>
        </p:nvSpPr>
        <p:spPr>
          <a:xfrm>
            <a:off x="2724975" y="2431750"/>
            <a:ext cx="2560200" cy="431400"/>
          </a:xfrm>
          <a:prstGeom prst="roundRect">
            <a:avLst>
              <a:gd name="adj" fmla="val 16667"/>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27" name="Google Shape;1127;p38"/>
          <p:cNvCxnSpPr>
            <a:stCxn id="1118" idx="0"/>
          </p:cNvCxnSpPr>
          <p:nvPr/>
        </p:nvCxnSpPr>
        <p:spPr>
          <a:xfrm rot="10800000">
            <a:off x="4569600" y="3709850"/>
            <a:ext cx="2400" cy="940800"/>
          </a:xfrm>
          <a:prstGeom prst="straightConnector1">
            <a:avLst/>
          </a:prstGeom>
          <a:noFill/>
          <a:ln w="19050" cap="flat" cmpd="sng">
            <a:solidFill>
              <a:schemeClr val="dk2"/>
            </a:solidFill>
            <a:prstDash val="dash"/>
            <a:round/>
            <a:headEnd type="none" w="med" len="med"/>
            <a:tailEnd type="none" w="med" len="med"/>
          </a:ln>
        </p:spPr>
      </p:cxnSp>
      <p:sp>
        <p:nvSpPr>
          <p:cNvPr id="1128" name="Google Shape;1128;p38"/>
          <p:cNvSpPr/>
          <p:nvPr/>
        </p:nvSpPr>
        <p:spPr>
          <a:xfrm>
            <a:off x="907917" y="3537024"/>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38"/>
          <p:cNvSpPr/>
          <p:nvPr/>
        </p:nvSpPr>
        <p:spPr>
          <a:xfrm>
            <a:off x="907917" y="39603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38"/>
          <p:cNvSpPr/>
          <p:nvPr/>
        </p:nvSpPr>
        <p:spPr>
          <a:xfrm>
            <a:off x="1703392" y="4377311"/>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38"/>
          <p:cNvSpPr/>
          <p:nvPr/>
        </p:nvSpPr>
        <p:spPr>
          <a:xfrm>
            <a:off x="2033217" y="40736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38"/>
          <p:cNvSpPr/>
          <p:nvPr/>
        </p:nvSpPr>
        <p:spPr>
          <a:xfrm>
            <a:off x="3930967" y="3537024"/>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33" name="Google Shape;1133;p38"/>
          <p:cNvCxnSpPr>
            <a:stCxn id="1129" idx="0"/>
            <a:endCxn id="1128" idx="4"/>
          </p:cNvCxnSpPr>
          <p:nvPr/>
        </p:nvCxnSpPr>
        <p:spPr>
          <a:xfrm rot="10800000">
            <a:off x="1051767" y="3840699"/>
            <a:ext cx="0" cy="119700"/>
          </a:xfrm>
          <a:prstGeom prst="straightConnector1">
            <a:avLst/>
          </a:prstGeom>
          <a:noFill/>
          <a:ln w="9525" cap="flat" cmpd="sng">
            <a:solidFill>
              <a:schemeClr val="dk2"/>
            </a:solidFill>
            <a:prstDash val="solid"/>
            <a:round/>
            <a:headEnd type="none" w="med" len="med"/>
            <a:tailEnd type="none" w="med" len="med"/>
          </a:ln>
        </p:spPr>
      </p:cxnSp>
      <p:cxnSp>
        <p:nvCxnSpPr>
          <p:cNvPr id="1134" name="Google Shape;1134;p38"/>
          <p:cNvCxnSpPr>
            <a:stCxn id="1131" idx="3"/>
            <a:endCxn id="1130" idx="7"/>
          </p:cNvCxnSpPr>
          <p:nvPr/>
        </p:nvCxnSpPr>
        <p:spPr>
          <a:xfrm flipH="1">
            <a:off x="1949049" y="4332837"/>
            <a:ext cx="126300" cy="88800"/>
          </a:xfrm>
          <a:prstGeom prst="straightConnector1">
            <a:avLst/>
          </a:prstGeom>
          <a:noFill/>
          <a:ln w="9525" cap="flat" cmpd="sng">
            <a:solidFill>
              <a:schemeClr val="dk2"/>
            </a:solidFill>
            <a:prstDash val="solid"/>
            <a:round/>
            <a:headEnd type="none" w="med" len="med"/>
            <a:tailEnd type="none" w="med" len="med"/>
          </a:ln>
        </p:spPr>
      </p:cxnSp>
      <p:cxnSp>
        <p:nvCxnSpPr>
          <p:cNvPr id="1135" name="Google Shape;1135;p38"/>
          <p:cNvCxnSpPr>
            <a:endCxn id="1130" idx="6"/>
          </p:cNvCxnSpPr>
          <p:nvPr/>
        </p:nvCxnSpPr>
        <p:spPr>
          <a:xfrm flipH="1">
            <a:off x="1991092" y="3796211"/>
            <a:ext cx="1982100" cy="732900"/>
          </a:xfrm>
          <a:prstGeom prst="straightConnector1">
            <a:avLst/>
          </a:prstGeom>
          <a:noFill/>
          <a:ln w="9525" cap="flat" cmpd="sng">
            <a:solidFill>
              <a:schemeClr val="dk2"/>
            </a:solidFill>
            <a:prstDash val="solid"/>
            <a:round/>
            <a:headEnd type="none" w="med" len="med"/>
            <a:tailEnd type="none" w="med" len="med"/>
          </a:ln>
        </p:spPr>
      </p:cxnSp>
      <p:sp>
        <p:nvSpPr>
          <p:cNvPr id="1136" name="Google Shape;1136;p38"/>
          <p:cNvSpPr/>
          <p:nvPr/>
        </p:nvSpPr>
        <p:spPr>
          <a:xfrm>
            <a:off x="5045067" y="3540261"/>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38"/>
          <p:cNvSpPr/>
          <p:nvPr/>
        </p:nvSpPr>
        <p:spPr>
          <a:xfrm>
            <a:off x="5045067" y="3963636"/>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38"/>
          <p:cNvSpPr/>
          <p:nvPr/>
        </p:nvSpPr>
        <p:spPr>
          <a:xfrm>
            <a:off x="5840542" y="438054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38"/>
          <p:cNvSpPr/>
          <p:nvPr/>
        </p:nvSpPr>
        <p:spPr>
          <a:xfrm>
            <a:off x="6170367" y="4076936"/>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38"/>
          <p:cNvSpPr/>
          <p:nvPr/>
        </p:nvSpPr>
        <p:spPr>
          <a:xfrm>
            <a:off x="8068117" y="3540261"/>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41" name="Google Shape;1141;p38"/>
          <p:cNvCxnSpPr>
            <a:endCxn id="1137" idx="0"/>
          </p:cNvCxnSpPr>
          <p:nvPr/>
        </p:nvCxnSpPr>
        <p:spPr>
          <a:xfrm>
            <a:off x="5188917" y="3843936"/>
            <a:ext cx="0" cy="119700"/>
          </a:xfrm>
          <a:prstGeom prst="straightConnector1">
            <a:avLst/>
          </a:prstGeom>
          <a:noFill/>
          <a:ln w="9525" cap="flat" cmpd="sng">
            <a:solidFill>
              <a:schemeClr val="dk2"/>
            </a:solidFill>
            <a:prstDash val="solid"/>
            <a:round/>
            <a:headEnd type="none" w="med" len="med"/>
            <a:tailEnd type="none" w="med" len="med"/>
          </a:ln>
        </p:spPr>
      </p:cxnSp>
      <p:cxnSp>
        <p:nvCxnSpPr>
          <p:cNvPr id="1142" name="Google Shape;1142;p38"/>
          <p:cNvCxnSpPr/>
          <p:nvPr/>
        </p:nvCxnSpPr>
        <p:spPr>
          <a:xfrm rot="10800000">
            <a:off x="5332775" y="4182075"/>
            <a:ext cx="527100" cy="296400"/>
          </a:xfrm>
          <a:prstGeom prst="straightConnector1">
            <a:avLst/>
          </a:prstGeom>
          <a:noFill/>
          <a:ln w="9525" cap="flat" cmpd="sng">
            <a:solidFill>
              <a:schemeClr val="dk2"/>
            </a:solidFill>
            <a:prstDash val="solid"/>
            <a:round/>
            <a:headEnd type="none" w="med" len="med"/>
            <a:tailEnd type="none" w="med" len="med"/>
          </a:ln>
        </p:spPr>
      </p:cxnSp>
      <p:cxnSp>
        <p:nvCxnSpPr>
          <p:cNvPr id="1143" name="Google Shape;1143;p38"/>
          <p:cNvCxnSpPr>
            <a:stCxn id="1139" idx="2"/>
            <a:endCxn id="1137" idx="6"/>
          </p:cNvCxnSpPr>
          <p:nvPr/>
        </p:nvCxnSpPr>
        <p:spPr>
          <a:xfrm rot="10800000">
            <a:off x="5332767" y="4115336"/>
            <a:ext cx="837600" cy="113400"/>
          </a:xfrm>
          <a:prstGeom prst="straightConnector1">
            <a:avLst/>
          </a:prstGeom>
          <a:noFill/>
          <a:ln w="9525" cap="flat" cmpd="sng">
            <a:solidFill>
              <a:schemeClr val="dk2"/>
            </a:solidFill>
            <a:prstDash val="solid"/>
            <a:round/>
            <a:headEnd type="none" w="med" len="med"/>
            <a:tailEnd type="none" w="med" len="med"/>
          </a:ln>
        </p:spPr>
      </p:cxnSp>
      <p:sp>
        <p:nvSpPr>
          <p:cNvPr id="1144" name="Google Shape;1144;p38"/>
          <p:cNvSpPr txBox="1"/>
          <p:nvPr/>
        </p:nvSpPr>
        <p:spPr>
          <a:xfrm>
            <a:off x="736350" y="3703675"/>
            <a:ext cx="15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145" name="Google Shape;1145;p38"/>
          <p:cNvSpPr txBox="1"/>
          <p:nvPr/>
        </p:nvSpPr>
        <p:spPr>
          <a:xfrm>
            <a:off x="1828750" y="4028625"/>
            <a:ext cx="15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146" name="Google Shape;1146;p38"/>
          <p:cNvSpPr txBox="1"/>
          <p:nvPr/>
        </p:nvSpPr>
        <p:spPr>
          <a:xfrm>
            <a:off x="2941325" y="3796200"/>
            <a:ext cx="2142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solidFill>
                  <a:srgbClr val="FF0000"/>
                </a:solidFill>
                <a:latin typeface="PT Serif"/>
                <a:ea typeface="PT Serif"/>
                <a:cs typeface="PT Serif"/>
                <a:sym typeface="PT Serif"/>
              </a:rPr>
              <a:t>6</a:t>
            </a:r>
            <a:endParaRPr sz="1800">
              <a:solidFill>
                <a:srgbClr val="FF0000"/>
              </a:solidFill>
              <a:latin typeface="PT Serif"/>
              <a:ea typeface="PT Serif"/>
              <a:cs typeface="PT Serif"/>
              <a:sym typeface="PT Serif"/>
            </a:endParaRPr>
          </a:p>
        </p:txBody>
      </p:sp>
      <p:sp>
        <p:nvSpPr>
          <p:cNvPr id="1147" name="Google Shape;1147;p38"/>
          <p:cNvSpPr txBox="1"/>
          <p:nvPr/>
        </p:nvSpPr>
        <p:spPr>
          <a:xfrm>
            <a:off x="4901213" y="3700450"/>
            <a:ext cx="15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148" name="Google Shape;1148;p38"/>
          <p:cNvSpPr txBox="1"/>
          <p:nvPr/>
        </p:nvSpPr>
        <p:spPr>
          <a:xfrm>
            <a:off x="5403150" y="4239588"/>
            <a:ext cx="260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3</a:t>
            </a:r>
            <a:endParaRPr>
              <a:latin typeface="PT Serif"/>
              <a:ea typeface="PT Serif"/>
              <a:cs typeface="PT Serif"/>
              <a:sym typeface="PT Serif"/>
            </a:endParaRPr>
          </a:p>
        </p:txBody>
      </p:sp>
      <p:sp>
        <p:nvSpPr>
          <p:cNvPr id="1149" name="Google Shape;1149;p38"/>
          <p:cNvSpPr txBox="1"/>
          <p:nvPr/>
        </p:nvSpPr>
        <p:spPr>
          <a:xfrm>
            <a:off x="5663250" y="3843913"/>
            <a:ext cx="2601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solidFill>
                  <a:srgbClr val="FF0000"/>
                </a:solidFill>
                <a:latin typeface="PT Serif"/>
                <a:ea typeface="PT Serif"/>
                <a:cs typeface="PT Serif"/>
                <a:sym typeface="PT Serif"/>
              </a:rPr>
              <a:t>3</a:t>
            </a:r>
            <a:endParaRPr sz="1800">
              <a:solidFill>
                <a:srgbClr val="FF0000"/>
              </a:solidFill>
              <a:latin typeface="PT Serif"/>
              <a:ea typeface="PT Serif"/>
              <a:cs typeface="PT Serif"/>
              <a:sym typeface="PT Serif"/>
            </a:endParaRPr>
          </a:p>
        </p:txBody>
      </p:sp>
      <p:sp>
        <p:nvSpPr>
          <p:cNvPr id="1150" name="Google Shape;1150;p38"/>
          <p:cNvSpPr/>
          <p:nvPr/>
        </p:nvSpPr>
        <p:spPr>
          <a:xfrm>
            <a:off x="561150" y="2479525"/>
            <a:ext cx="181800" cy="520500"/>
          </a:xfrm>
          <a:prstGeom prst="roundRect">
            <a:avLst>
              <a:gd name="adj" fmla="val 16667"/>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38"/>
          <p:cNvSpPr/>
          <p:nvPr/>
        </p:nvSpPr>
        <p:spPr>
          <a:xfrm>
            <a:off x="762175" y="3485250"/>
            <a:ext cx="7904400" cy="1271100"/>
          </a:xfrm>
          <a:prstGeom prst="roundRect">
            <a:avLst>
              <a:gd name="adj" fmla="val 16667"/>
            </a:avLst>
          </a:prstGeom>
          <a:noFill/>
          <a:ln w="9525" cap="flat" cmpd="sng">
            <a:solidFill>
              <a:srgbClr val="B45F0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38"/>
          <p:cNvSpPr txBox="1"/>
          <p:nvPr/>
        </p:nvSpPr>
        <p:spPr>
          <a:xfrm>
            <a:off x="4284325" y="3491950"/>
            <a:ext cx="287700" cy="400200"/>
          </a:xfrm>
          <a:prstGeom prst="rect">
            <a:avLst/>
          </a:prstGeom>
          <a:noFill/>
          <a:ln w="9525" cap="flat" cmpd="sng">
            <a:solidFill>
              <a:srgbClr val="B45F06"/>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153" name="Google Shape;1153;p38"/>
          <p:cNvSpPr txBox="1"/>
          <p:nvPr/>
        </p:nvSpPr>
        <p:spPr>
          <a:xfrm>
            <a:off x="4569600" y="3488725"/>
            <a:ext cx="287700" cy="400200"/>
          </a:xfrm>
          <a:prstGeom prst="rect">
            <a:avLst/>
          </a:prstGeom>
          <a:noFill/>
          <a:ln w="9525" cap="flat" cmpd="sng">
            <a:solidFill>
              <a:srgbClr val="B45F06"/>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2</a:t>
            </a:r>
            <a:endParaRPr>
              <a:latin typeface="PT Serif"/>
              <a:ea typeface="PT Serif"/>
              <a:cs typeface="PT Serif"/>
              <a:sym typeface="PT Serif"/>
            </a:endParaRPr>
          </a:p>
        </p:txBody>
      </p:sp>
      <p:sp>
        <p:nvSpPr>
          <p:cNvPr id="1154" name="Google Shape;1154;p38"/>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58"/>
        <p:cNvGrpSpPr/>
        <p:nvPr/>
      </p:nvGrpSpPr>
      <p:grpSpPr>
        <a:xfrm>
          <a:off x="0" y="0"/>
          <a:ext cx="0" cy="0"/>
          <a:chOff x="0" y="0"/>
          <a:chExt cx="0" cy="0"/>
        </a:xfrm>
      </p:grpSpPr>
      <p:sp>
        <p:nvSpPr>
          <p:cNvPr id="1159" name="Google Shape;1159;p39"/>
          <p:cNvSpPr/>
          <p:nvPr/>
        </p:nvSpPr>
        <p:spPr>
          <a:xfrm>
            <a:off x="762175" y="3485250"/>
            <a:ext cx="7904400" cy="1271100"/>
          </a:xfrm>
          <a:prstGeom prst="roundRect">
            <a:avLst>
              <a:gd name="adj" fmla="val 16667"/>
            </a:avLst>
          </a:prstGeom>
          <a:noFill/>
          <a:ln w="9525" cap="flat" cmpd="sng">
            <a:solidFill>
              <a:srgbClr val="B45F0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39"/>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2.2. Coreset-reduced patch-feature memory bank</a:t>
            </a:r>
            <a:endParaRPr sz="2400" b="1">
              <a:latin typeface="PT Serif"/>
              <a:ea typeface="PT Serif"/>
              <a:cs typeface="PT Serif"/>
              <a:sym typeface="PT Serif"/>
            </a:endParaRPr>
          </a:p>
        </p:txBody>
      </p:sp>
      <p:sp>
        <p:nvSpPr>
          <p:cNvPr id="1161" name="Google Shape;1161;p39"/>
          <p:cNvSpPr txBox="1">
            <a:spLocks noGrp="1"/>
          </p:cNvSpPr>
          <p:nvPr>
            <p:ph type="body" idx="1"/>
          </p:nvPr>
        </p:nvSpPr>
        <p:spPr>
          <a:xfrm>
            <a:off x="388950" y="1038000"/>
            <a:ext cx="8318700" cy="23736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a:t>Coreset selection</a:t>
            </a:r>
            <a:r>
              <a:rPr lang="en" sz="1800"/>
              <a:t> : </a:t>
            </a:r>
            <a:endParaRPr sz="1800"/>
          </a:p>
          <a:p>
            <a:pPr marL="914400" lvl="1" indent="-342900" algn="l" rtl="0">
              <a:lnSpc>
                <a:spcPct val="115000"/>
              </a:lnSpc>
              <a:spcBef>
                <a:spcPts val="0"/>
              </a:spcBef>
              <a:spcAft>
                <a:spcPts val="0"/>
              </a:spcAft>
              <a:buSzPts val="1800"/>
              <a:buChar char="○"/>
            </a:pPr>
            <a:r>
              <a:rPr lang="en" sz="1600"/>
              <a:t>Find a subset               such that problem solutions over      can be most </a:t>
            </a:r>
            <a:r>
              <a:rPr lang="en" sz="1600" b="1"/>
              <a:t>closely</a:t>
            </a:r>
            <a:r>
              <a:rPr lang="en" sz="1600"/>
              <a:t> and especially more </a:t>
            </a:r>
            <a:r>
              <a:rPr lang="en" sz="1600" b="1"/>
              <a:t>quickly</a:t>
            </a:r>
            <a:r>
              <a:rPr lang="en" sz="1600"/>
              <a:t> approximated by those computed over</a:t>
            </a:r>
            <a:r>
              <a:rPr lang="en"/>
              <a:t> </a:t>
            </a:r>
            <a:r>
              <a:rPr lang="en" sz="1600"/>
              <a:t>  </a:t>
            </a:r>
            <a:r>
              <a:rPr lang="en" sz="1800"/>
              <a:t>  .</a:t>
            </a:r>
            <a:endParaRPr sz="1800"/>
          </a:p>
          <a:p>
            <a:pPr marL="457200" lvl="0" indent="-342900" algn="l" rtl="0">
              <a:lnSpc>
                <a:spcPct val="115000"/>
              </a:lnSpc>
              <a:spcBef>
                <a:spcPts val="0"/>
              </a:spcBef>
              <a:spcAft>
                <a:spcPts val="0"/>
              </a:spcAft>
              <a:buSzPts val="1800"/>
              <a:buChar char="●"/>
            </a:pPr>
            <a:r>
              <a:rPr lang="en" sz="1800" i="1" u="sng"/>
              <a:t>Minimax facility location</a:t>
            </a:r>
            <a:r>
              <a:rPr lang="en" sz="1800"/>
              <a:t> coreset selection[48]:</a:t>
            </a:r>
            <a:endParaRPr sz="1800"/>
          </a:p>
          <a:p>
            <a:pPr marL="457200" lvl="0" indent="-342900" algn="l" rtl="0">
              <a:lnSpc>
                <a:spcPct val="115000"/>
              </a:lnSpc>
              <a:spcBef>
                <a:spcPts val="0"/>
              </a:spcBef>
              <a:spcAft>
                <a:spcPts val="0"/>
              </a:spcAft>
              <a:buSzPts val="1800"/>
              <a:buChar char="●"/>
            </a:pPr>
            <a:r>
              <a:rPr lang="en" sz="1800"/>
              <a:t>J</a:t>
            </a:r>
            <a:endParaRPr sz="1800"/>
          </a:p>
          <a:p>
            <a:pPr marL="457200" lvl="0" indent="-342900" algn="l" rtl="0">
              <a:lnSpc>
                <a:spcPct val="115000"/>
              </a:lnSpc>
              <a:spcBef>
                <a:spcPts val="0"/>
              </a:spcBef>
              <a:spcAft>
                <a:spcPts val="0"/>
              </a:spcAft>
              <a:buSzPts val="1800"/>
              <a:buChar char="●"/>
            </a:pPr>
            <a:r>
              <a:rPr lang="en" sz="1800"/>
              <a:t>h</a:t>
            </a:r>
            <a:endParaRPr sz="1800"/>
          </a:p>
          <a:p>
            <a:pPr marL="457200" lvl="0" indent="-342900" algn="l" rtl="0">
              <a:lnSpc>
                <a:spcPct val="115000"/>
              </a:lnSpc>
              <a:spcBef>
                <a:spcPts val="0"/>
              </a:spcBef>
              <a:spcAft>
                <a:spcPts val="0"/>
              </a:spcAft>
              <a:buSzPts val="1800"/>
              <a:buChar char="●"/>
            </a:pPr>
            <a:r>
              <a:rPr lang="en" sz="1800"/>
              <a:t>where           :        -coreset</a:t>
            </a:r>
            <a:endParaRPr sz="1800"/>
          </a:p>
        </p:txBody>
      </p:sp>
      <p:sp>
        <p:nvSpPr>
          <p:cNvPr id="1162" name="Google Shape;1162;p39"/>
          <p:cNvSpPr/>
          <p:nvPr/>
        </p:nvSpPr>
        <p:spPr>
          <a:xfrm>
            <a:off x="492300" y="2484850"/>
            <a:ext cx="319500" cy="7329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39"/>
          <p:cNvSpPr txBox="1"/>
          <p:nvPr/>
        </p:nvSpPr>
        <p:spPr>
          <a:xfrm>
            <a:off x="736350" y="4650650"/>
            <a:ext cx="76713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PT Serif"/>
                <a:ea typeface="PT Serif"/>
                <a:cs typeface="PT Serif"/>
                <a:sym typeface="PT Serif"/>
              </a:rPr>
              <a:t>[48]</a:t>
            </a:r>
            <a:r>
              <a:rPr lang="en" sz="1200" i="1">
                <a:solidFill>
                  <a:schemeClr val="dk1"/>
                </a:solidFill>
                <a:latin typeface="PT Serif"/>
                <a:ea typeface="PT Serif"/>
                <a:cs typeface="PT Serif"/>
                <a:sym typeface="PT Serif"/>
              </a:rPr>
              <a:t> Ozan Sener and Silvio Savarese. "Active learning for convolutional neural networks: A core-set approach." In International Conference on Learning Representations, 2018</a:t>
            </a: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latin typeface="PT Serif"/>
              <a:ea typeface="PT Serif"/>
              <a:cs typeface="PT Serif"/>
              <a:sym typeface="PT Serif"/>
            </a:endParaRPr>
          </a:p>
          <a:p>
            <a:pPr marL="0" lvl="0" indent="0" algn="l" rtl="0">
              <a:spcBef>
                <a:spcPts val="0"/>
              </a:spcBef>
              <a:spcAft>
                <a:spcPts val="0"/>
              </a:spcAft>
              <a:buNone/>
            </a:pPr>
            <a:endParaRPr sz="1200" i="1">
              <a:latin typeface="PT Serif"/>
              <a:ea typeface="PT Serif"/>
              <a:cs typeface="PT Serif"/>
              <a:sym typeface="PT Serif"/>
            </a:endParaRPr>
          </a:p>
        </p:txBody>
      </p:sp>
      <p:pic>
        <p:nvPicPr>
          <p:cNvPr id="1164" name="Google Shape;1164;p39"/>
          <p:cNvPicPr preferRelativeResize="0"/>
          <p:nvPr/>
        </p:nvPicPr>
        <p:blipFill>
          <a:blip r:embed="rId3">
            <a:alphaModFix/>
          </a:blip>
          <a:stretch>
            <a:fillRect/>
          </a:stretch>
        </p:blipFill>
        <p:spPr>
          <a:xfrm>
            <a:off x="907925" y="2411425"/>
            <a:ext cx="4305602" cy="472050"/>
          </a:xfrm>
          <a:prstGeom prst="rect">
            <a:avLst/>
          </a:prstGeom>
          <a:noFill/>
          <a:ln>
            <a:noFill/>
          </a:ln>
        </p:spPr>
      </p:pic>
      <p:pic>
        <p:nvPicPr>
          <p:cNvPr id="1165" name="Google Shape;1165;p39"/>
          <p:cNvPicPr preferRelativeResize="0"/>
          <p:nvPr/>
        </p:nvPicPr>
        <p:blipFill>
          <a:blip r:embed="rId4">
            <a:alphaModFix/>
          </a:blip>
          <a:stretch>
            <a:fillRect/>
          </a:stretch>
        </p:blipFill>
        <p:spPr>
          <a:xfrm>
            <a:off x="2363600" y="3070937"/>
            <a:ext cx="319500" cy="215663"/>
          </a:xfrm>
          <a:prstGeom prst="rect">
            <a:avLst/>
          </a:prstGeom>
          <a:noFill/>
          <a:ln>
            <a:noFill/>
          </a:ln>
        </p:spPr>
      </p:pic>
      <p:pic>
        <p:nvPicPr>
          <p:cNvPr id="1166" name="Google Shape;1166;p39"/>
          <p:cNvPicPr preferRelativeResize="0"/>
          <p:nvPr/>
        </p:nvPicPr>
        <p:blipFill>
          <a:blip r:embed="rId5">
            <a:alphaModFix/>
          </a:blip>
          <a:stretch>
            <a:fillRect/>
          </a:stretch>
        </p:blipFill>
        <p:spPr>
          <a:xfrm>
            <a:off x="1675000" y="3054250"/>
            <a:ext cx="464100" cy="249025"/>
          </a:xfrm>
          <a:prstGeom prst="rect">
            <a:avLst/>
          </a:prstGeom>
          <a:noFill/>
          <a:ln>
            <a:noFill/>
          </a:ln>
        </p:spPr>
      </p:pic>
      <p:sp>
        <p:nvSpPr>
          <p:cNvPr id="1167" name="Google Shape;1167;p39"/>
          <p:cNvSpPr/>
          <p:nvPr/>
        </p:nvSpPr>
        <p:spPr>
          <a:xfrm>
            <a:off x="821850" y="276475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39"/>
          <p:cNvSpPr/>
          <p:nvPr/>
        </p:nvSpPr>
        <p:spPr>
          <a:xfrm>
            <a:off x="1779050" y="2431750"/>
            <a:ext cx="3506100" cy="496500"/>
          </a:xfrm>
          <a:prstGeom prst="roundRect">
            <a:avLst>
              <a:gd name="adj" fmla="val 16667"/>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69" name="Google Shape;1169;p39"/>
          <p:cNvCxnSpPr>
            <a:stCxn id="1163" idx="0"/>
          </p:cNvCxnSpPr>
          <p:nvPr/>
        </p:nvCxnSpPr>
        <p:spPr>
          <a:xfrm rot="10800000">
            <a:off x="4569600" y="3709850"/>
            <a:ext cx="2400" cy="940800"/>
          </a:xfrm>
          <a:prstGeom prst="straightConnector1">
            <a:avLst/>
          </a:prstGeom>
          <a:noFill/>
          <a:ln w="19050" cap="flat" cmpd="sng">
            <a:solidFill>
              <a:schemeClr val="dk2"/>
            </a:solidFill>
            <a:prstDash val="dash"/>
            <a:round/>
            <a:headEnd type="none" w="med" len="med"/>
            <a:tailEnd type="none" w="med" len="med"/>
          </a:ln>
        </p:spPr>
      </p:cxnSp>
      <p:sp>
        <p:nvSpPr>
          <p:cNvPr id="1170" name="Google Shape;1170;p39"/>
          <p:cNvSpPr/>
          <p:nvPr/>
        </p:nvSpPr>
        <p:spPr>
          <a:xfrm>
            <a:off x="907917" y="3537024"/>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39"/>
          <p:cNvSpPr/>
          <p:nvPr/>
        </p:nvSpPr>
        <p:spPr>
          <a:xfrm>
            <a:off x="907917" y="39603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39"/>
          <p:cNvSpPr/>
          <p:nvPr/>
        </p:nvSpPr>
        <p:spPr>
          <a:xfrm>
            <a:off x="1703392" y="4377311"/>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39"/>
          <p:cNvSpPr/>
          <p:nvPr/>
        </p:nvSpPr>
        <p:spPr>
          <a:xfrm>
            <a:off x="2033217" y="40736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39"/>
          <p:cNvSpPr/>
          <p:nvPr/>
        </p:nvSpPr>
        <p:spPr>
          <a:xfrm>
            <a:off x="3930967" y="3537024"/>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75" name="Google Shape;1175;p39"/>
          <p:cNvCxnSpPr>
            <a:stCxn id="1171" idx="0"/>
            <a:endCxn id="1170" idx="4"/>
          </p:cNvCxnSpPr>
          <p:nvPr/>
        </p:nvCxnSpPr>
        <p:spPr>
          <a:xfrm rot="10800000">
            <a:off x="1051767" y="3840699"/>
            <a:ext cx="0" cy="119700"/>
          </a:xfrm>
          <a:prstGeom prst="straightConnector1">
            <a:avLst/>
          </a:prstGeom>
          <a:noFill/>
          <a:ln w="9525" cap="flat" cmpd="sng">
            <a:solidFill>
              <a:schemeClr val="dk2"/>
            </a:solidFill>
            <a:prstDash val="solid"/>
            <a:round/>
            <a:headEnd type="none" w="med" len="med"/>
            <a:tailEnd type="none" w="med" len="med"/>
          </a:ln>
        </p:spPr>
      </p:cxnSp>
      <p:cxnSp>
        <p:nvCxnSpPr>
          <p:cNvPr id="1176" name="Google Shape;1176;p39"/>
          <p:cNvCxnSpPr>
            <a:stCxn id="1173" idx="3"/>
            <a:endCxn id="1172" idx="7"/>
          </p:cNvCxnSpPr>
          <p:nvPr/>
        </p:nvCxnSpPr>
        <p:spPr>
          <a:xfrm flipH="1">
            <a:off x="1949049" y="4332837"/>
            <a:ext cx="126300" cy="88800"/>
          </a:xfrm>
          <a:prstGeom prst="straightConnector1">
            <a:avLst/>
          </a:prstGeom>
          <a:noFill/>
          <a:ln w="9525" cap="flat" cmpd="sng">
            <a:solidFill>
              <a:schemeClr val="dk2"/>
            </a:solidFill>
            <a:prstDash val="solid"/>
            <a:round/>
            <a:headEnd type="none" w="med" len="med"/>
            <a:tailEnd type="none" w="med" len="med"/>
          </a:ln>
        </p:spPr>
      </p:cxnSp>
      <p:cxnSp>
        <p:nvCxnSpPr>
          <p:cNvPr id="1177" name="Google Shape;1177;p39"/>
          <p:cNvCxnSpPr>
            <a:endCxn id="1172" idx="6"/>
          </p:cNvCxnSpPr>
          <p:nvPr/>
        </p:nvCxnSpPr>
        <p:spPr>
          <a:xfrm flipH="1">
            <a:off x="1991092" y="3796211"/>
            <a:ext cx="1982100" cy="732900"/>
          </a:xfrm>
          <a:prstGeom prst="straightConnector1">
            <a:avLst/>
          </a:prstGeom>
          <a:noFill/>
          <a:ln w="9525" cap="flat" cmpd="sng">
            <a:solidFill>
              <a:schemeClr val="dk2"/>
            </a:solidFill>
            <a:prstDash val="solid"/>
            <a:round/>
            <a:headEnd type="none" w="med" len="med"/>
            <a:tailEnd type="none" w="med" len="med"/>
          </a:ln>
        </p:spPr>
      </p:cxnSp>
      <p:sp>
        <p:nvSpPr>
          <p:cNvPr id="1178" name="Google Shape;1178;p39"/>
          <p:cNvSpPr/>
          <p:nvPr/>
        </p:nvSpPr>
        <p:spPr>
          <a:xfrm>
            <a:off x="5045067" y="3540261"/>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39"/>
          <p:cNvSpPr/>
          <p:nvPr/>
        </p:nvSpPr>
        <p:spPr>
          <a:xfrm>
            <a:off x="5045067" y="3963636"/>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39"/>
          <p:cNvSpPr/>
          <p:nvPr/>
        </p:nvSpPr>
        <p:spPr>
          <a:xfrm>
            <a:off x="5840542" y="438054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39"/>
          <p:cNvSpPr/>
          <p:nvPr/>
        </p:nvSpPr>
        <p:spPr>
          <a:xfrm>
            <a:off x="6170367" y="4076936"/>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39"/>
          <p:cNvSpPr/>
          <p:nvPr/>
        </p:nvSpPr>
        <p:spPr>
          <a:xfrm>
            <a:off x="8068117" y="3540261"/>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83" name="Google Shape;1183;p39"/>
          <p:cNvCxnSpPr>
            <a:endCxn id="1179" idx="0"/>
          </p:cNvCxnSpPr>
          <p:nvPr/>
        </p:nvCxnSpPr>
        <p:spPr>
          <a:xfrm>
            <a:off x="5188917" y="3843936"/>
            <a:ext cx="0" cy="119700"/>
          </a:xfrm>
          <a:prstGeom prst="straightConnector1">
            <a:avLst/>
          </a:prstGeom>
          <a:noFill/>
          <a:ln w="9525" cap="flat" cmpd="sng">
            <a:solidFill>
              <a:schemeClr val="dk2"/>
            </a:solidFill>
            <a:prstDash val="solid"/>
            <a:round/>
            <a:headEnd type="none" w="med" len="med"/>
            <a:tailEnd type="none" w="med" len="med"/>
          </a:ln>
        </p:spPr>
      </p:cxnSp>
      <p:cxnSp>
        <p:nvCxnSpPr>
          <p:cNvPr id="1184" name="Google Shape;1184;p39"/>
          <p:cNvCxnSpPr/>
          <p:nvPr/>
        </p:nvCxnSpPr>
        <p:spPr>
          <a:xfrm rot="10800000">
            <a:off x="5332775" y="4182075"/>
            <a:ext cx="527100" cy="296400"/>
          </a:xfrm>
          <a:prstGeom prst="straightConnector1">
            <a:avLst/>
          </a:prstGeom>
          <a:noFill/>
          <a:ln w="9525" cap="flat" cmpd="sng">
            <a:solidFill>
              <a:schemeClr val="dk2"/>
            </a:solidFill>
            <a:prstDash val="solid"/>
            <a:round/>
            <a:headEnd type="none" w="med" len="med"/>
            <a:tailEnd type="none" w="med" len="med"/>
          </a:ln>
        </p:spPr>
      </p:cxnSp>
      <p:cxnSp>
        <p:nvCxnSpPr>
          <p:cNvPr id="1185" name="Google Shape;1185;p39"/>
          <p:cNvCxnSpPr>
            <a:stCxn id="1181" idx="2"/>
            <a:endCxn id="1179" idx="6"/>
          </p:cNvCxnSpPr>
          <p:nvPr/>
        </p:nvCxnSpPr>
        <p:spPr>
          <a:xfrm rot="10800000">
            <a:off x="5332767" y="4115336"/>
            <a:ext cx="837600" cy="113400"/>
          </a:xfrm>
          <a:prstGeom prst="straightConnector1">
            <a:avLst/>
          </a:prstGeom>
          <a:noFill/>
          <a:ln w="9525" cap="flat" cmpd="sng">
            <a:solidFill>
              <a:schemeClr val="dk2"/>
            </a:solidFill>
            <a:prstDash val="solid"/>
            <a:round/>
            <a:headEnd type="none" w="med" len="med"/>
            <a:tailEnd type="none" w="med" len="med"/>
          </a:ln>
        </p:spPr>
      </p:cxnSp>
      <p:sp>
        <p:nvSpPr>
          <p:cNvPr id="1186" name="Google Shape;1186;p39"/>
          <p:cNvSpPr txBox="1"/>
          <p:nvPr/>
        </p:nvSpPr>
        <p:spPr>
          <a:xfrm>
            <a:off x="736350" y="3703675"/>
            <a:ext cx="15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187" name="Google Shape;1187;p39"/>
          <p:cNvSpPr txBox="1"/>
          <p:nvPr/>
        </p:nvSpPr>
        <p:spPr>
          <a:xfrm>
            <a:off x="1828750" y="4028625"/>
            <a:ext cx="15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188" name="Google Shape;1188;p39"/>
          <p:cNvSpPr txBox="1"/>
          <p:nvPr/>
        </p:nvSpPr>
        <p:spPr>
          <a:xfrm>
            <a:off x="2941325" y="3796200"/>
            <a:ext cx="2142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solidFill>
                  <a:srgbClr val="FF0000"/>
                </a:solidFill>
                <a:latin typeface="PT Serif"/>
                <a:ea typeface="PT Serif"/>
                <a:cs typeface="PT Serif"/>
                <a:sym typeface="PT Serif"/>
              </a:rPr>
              <a:t>6</a:t>
            </a:r>
            <a:endParaRPr sz="1800">
              <a:solidFill>
                <a:srgbClr val="FF0000"/>
              </a:solidFill>
              <a:latin typeface="PT Serif"/>
              <a:ea typeface="PT Serif"/>
              <a:cs typeface="PT Serif"/>
              <a:sym typeface="PT Serif"/>
            </a:endParaRPr>
          </a:p>
        </p:txBody>
      </p:sp>
      <p:sp>
        <p:nvSpPr>
          <p:cNvPr id="1189" name="Google Shape;1189;p39"/>
          <p:cNvSpPr txBox="1"/>
          <p:nvPr/>
        </p:nvSpPr>
        <p:spPr>
          <a:xfrm>
            <a:off x="4901213" y="3700450"/>
            <a:ext cx="156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190" name="Google Shape;1190;p39"/>
          <p:cNvSpPr txBox="1"/>
          <p:nvPr/>
        </p:nvSpPr>
        <p:spPr>
          <a:xfrm>
            <a:off x="5403150" y="4239588"/>
            <a:ext cx="260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3</a:t>
            </a:r>
            <a:endParaRPr>
              <a:latin typeface="PT Serif"/>
              <a:ea typeface="PT Serif"/>
              <a:cs typeface="PT Serif"/>
              <a:sym typeface="PT Serif"/>
            </a:endParaRPr>
          </a:p>
        </p:txBody>
      </p:sp>
      <p:sp>
        <p:nvSpPr>
          <p:cNvPr id="1191" name="Google Shape;1191;p39"/>
          <p:cNvSpPr txBox="1"/>
          <p:nvPr/>
        </p:nvSpPr>
        <p:spPr>
          <a:xfrm>
            <a:off x="5663250" y="3843913"/>
            <a:ext cx="2601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solidFill>
                  <a:srgbClr val="FF0000"/>
                </a:solidFill>
                <a:latin typeface="PT Serif"/>
                <a:ea typeface="PT Serif"/>
                <a:cs typeface="PT Serif"/>
                <a:sym typeface="PT Serif"/>
              </a:rPr>
              <a:t>3</a:t>
            </a:r>
            <a:endParaRPr sz="1800">
              <a:solidFill>
                <a:srgbClr val="FF0000"/>
              </a:solidFill>
              <a:latin typeface="PT Serif"/>
              <a:ea typeface="PT Serif"/>
              <a:cs typeface="PT Serif"/>
              <a:sym typeface="PT Serif"/>
            </a:endParaRPr>
          </a:p>
        </p:txBody>
      </p:sp>
      <p:sp>
        <p:nvSpPr>
          <p:cNvPr id="1192" name="Google Shape;1192;p39"/>
          <p:cNvSpPr/>
          <p:nvPr/>
        </p:nvSpPr>
        <p:spPr>
          <a:xfrm>
            <a:off x="561150" y="3183725"/>
            <a:ext cx="181800" cy="349800"/>
          </a:xfrm>
          <a:prstGeom prst="roundRect">
            <a:avLst>
              <a:gd name="adj" fmla="val 16667"/>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193" name="Google Shape;1193;p39"/>
          <p:cNvPicPr preferRelativeResize="0"/>
          <p:nvPr/>
        </p:nvPicPr>
        <p:blipFill rotWithShape="1">
          <a:blip r:embed="rId3">
            <a:alphaModFix/>
          </a:blip>
          <a:srcRect r="86299" b="35683"/>
          <a:stretch/>
        </p:blipFill>
        <p:spPr>
          <a:xfrm>
            <a:off x="6298412" y="3103675"/>
            <a:ext cx="589875" cy="303600"/>
          </a:xfrm>
          <a:prstGeom prst="rect">
            <a:avLst/>
          </a:prstGeom>
          <a:noFill/>
          <a:ln w="19050" cap="flat" cmpd="sng">
            <a:solidFill>
              <a:srgbClr val="FF0000"/>
            </a:solidFill>
            <a:prstDash val="solid"/>
            <a:round/>
            <a:headEnd type="none" w="sm" len="sm"/>
            <a:tailEnd type="none" w="sm" len="sm"/>
          </a:ln>
        </p:spPr>
      </p:pic>
      <p:sp>
        <p:nvSpPr>
          <p:cNvPr id="1194" name="Google Shape;1194;p39"/>
          <p:cNvSpPr txBox="1"/>
          <p:nvPr/>
        </p:nvSpPr>
        <p:spPr>
          <a:xfrm>
            <a:off x="4284325" y="3491950"/>
            <a:ext cx="287700" cy="400200"/>
          </a:xfrm>
          <a:prstGeom prst="rect">
            <a:avLst/>
          </a:prstGeom>
          <a:noFill/>
          <a:ln w="9525" cap="flat" cmpd="sng">
            <a:solidFill>
              <a:srgbClr val="B45F06"/>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195" name="Google Shape;1195;p39"/>
          <p:cNvSpPr txBox="1"/>
          <p:nvPr/>
        </p:nvSpPr>
        <p:spPr>
          <a:xfrm>
            <a:off x="4569600" y="3488725"/>
            <a:ext cx="287700" cy="400200"/>
          </a:xfrm>
          <a:prstGeom prst="rect">
            <a:avLst/>
          </a:prstGeom>
          <a:noFill/>
          <a:ln w="9525" cap="flat" cmpd="sng">
            <a:solidFill>
              <a:srgbClr val="B45F06"/>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2</a:t>
            </a:r>
            <a:endParaRPr>
              <a:latin typeface="PT Serif"/>
              <a:ea typeface="PT Serif"/>
              <a:cs typeface="PT Serif"/>
              <a:sym typeface="PT Serif"/>
            </a:endParaRPr>
          </a:p>
        </p:txBody>
      </p:sp>
      <p:cxnSp>
        <p:nvCxnSpPr>
          <p:cNvPr id="1196" name="Google Shape;1196;p39"/>
          <p:cNvCxnSpPr>
            <a:stCxn id="1193" idx="2"/>
          </p:cNvCxnSpPr>
          <p:nvPr/>
        </p:nvCxnSpPr>
        <p:spPr>
          <a:xfrm>
            <a:off x="6593350" y="3407275"/>
            <a:ext cx="3900" cy="190200"/>
          </a:xfrm>
          <a:prstGeom prst="straightConnector1">
            <a:avLst/>
          </a:prstGeom>
          <a:noFill/>
          <a:ln w="19050" cap="flat" cmpd="sng">
            <a:solidFill>
              <a:srgbClr val="FF0000"/>
            </a:solidFill>
            <a:prstDash val="solid"/>
            <a:round/>
            <a:headEnd type="none" w="med" len="med"/>
            <a:tailEnd type="triangle" w="med" len="med"/>
          </a:ln>
        </p:spPr>
      </p:cxnSp>
      <p:sp>
        <p:nvSpPr>
          <p:cNvPr id="1197" name="Google Shape;1197;p39"/>
          <p:cNvSpPr/>
          <p:nvPr/>
        </p:nvSpPr>
        <p:spPr>
          <a:xfrm>
            <a:off x="7948425" y="4334250"/>
            <a:ext cx="390900" cy="342900"/>
          </a:xfrm>
          <a:prstGeom prst="smileyFace">
            <a:avLst>
              <a:gd name="adj" fmla="val 4653"/>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39"/>
          <p:cNvSpPr/>
          <p:nvPr/>
        </p:nvSpPr>
        <p:spPr>
          <a:xfrm>
            <a:off x="4075950" y="4360900"/>
            <a:ext cx="390900" cy="342900"/>
          </a:xfrm>
          <a:prstGeom prst="smileyFace">
            <a:avLst>
              <a:gd name="adj" fmla="val -4653"/>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39"/>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28</a:t>
            </a:fld>
            <a:endParaRPr/>
          </a:p>
        </p:txBody>
      </p:sp>
      <p:pic>
        <p:nvPicPr>
          <p:cNvPr id="1200" name="Google Shape;1200;p39"/>
          <p:cNvPicPr preferRelativeResize="0"/>
          <p:nvPr/>
        </p:nvPicPr>
        <p:blipFill>
          <a:blip r:embed="rId6">
            <a:alphaModFix/>
          </a:blip>
          <a:stretch>
            <a:fillRect/>
          </a:stretch>
        </p:blipFill>
        <p:spPr>
          <a:xfrm>
            <a:off x="2605975" y="1530248"/>
            <a:ext cx="589875" cy="177677"/>
          </a:xfrm>
          <a:prstGeom prst="rect">
            <a:avLst/>
          </a:prstGeom>
          <a:noFill/>
          <a:ln>
            <a:noFill/>
          </a:ln>
        </p:spPr>
      </p:pic>
      <p:pic>
        <p:nvPicPr>
          <p:cNvPr id="1201" name="Google Shape;1201;p39"/>
          <p:cNvPicPr preferRelativeResize="0"/>
          <p:nvPr/>
        </p:nvPicPr>
        <p:blipFill rotWithShape="1">
          <a:blip r:embed="rId6">
            <a:alphaModFix/>
          </a:blip>
          <a:srcRect l="73442"/>
          <a:stretch/>
        </p:blipFill>
        <p:spPr>
          <a:xfrm>
            <a:off x="7505100" y="1831750"/>
            <a:ext cx="156653" cy="177675"/>
          </a:xfrm>
          <a:prstGeom prst="rect">
            <a:avLst/>
          </a:prstGeom>
          <a:noFill/>
          <a:ln>
            <a:noFill/>
          </a:ln>
        </p:spPr>
      </p:pic>
      <p:pic>
        <p:nvPicPr>
          <p:cNvPr id="1202" name="Google Shape;1202;p39"/>
          <p:cNvPicPr preferRelativeResize="0"/>
          <p:nvPr/>
        </p:nvPicPr>
        <p:blipFill rotWithShape="1">
          <a:blip r:embed="rId6">
            <a:alphaModFix/>
          </a:blip>
          <a:srcRect r="69169"/>
          <a:stretch/>
        </p:blipFill>
        <p:spPr>
          <a:xfrm>
            <a:off x="6298425" y="1530250"/>
            <a:ext cx="181857" cy="17767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06"/>
        <p:cNvGrpSpPr/>
        <p:nvPr/>
      </p:nvGrpSpPr>
      <p:grpSpPr>
        <a:xfrm>
          <a:off x="0" y="0"/>
          <a:ext cx="0" cy="0"/>
          <a:chOff x="0" y="0"/>
          <a:chExt cx="0" cy="0"/>
        </a:xfrm>
      </p:grpSpPr>
      <p:sp>
        <p:nvSpPr>
          <p:cNvPr id="1207" name="Google Shape;1207;p40"/>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2.2. Coreset-reduced patch-feature memory bank</a:t>
            </a:r>
            <a:endParaRPr sz="2400" b="1">
              <a:latin typeface="PT Serif"/>
              <a:ea typeface="PT Serif"/>
              <a:cs typeface="PT Serif"/>
              <a:sym typeface="PT Serif"/>
            </a:endParaRPr>
          </a:p>
        </p:txBody>
      </p:sp>
      <p:sp>
        <p:nvSpPr>
          <p:cNvPr id="1208" name="Google Shape;1208;p40"/>
          <p:cNvSpPr txBox="1">
            <a:spLocks noGrp="1"/>
          </p:cNvSpPr>
          <p:nvPr>
            <p:ph type="body" idx="1"/>
          </p:nvPr>
        </p:nvSpPr>
        <p:spPr>
          <a:xfrm>
            <a:off x="388950" y="1038000"/>
            <a:ext cx="4302300" cy="14175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a:t>The exact computation of           is </a:t>
            </a:r>
            <a:r>
              <a:rPr lang="en" sz="1800" b="1"/>
              <a:t>NP-Hard</a:t>
            </a:r>
            <a:r>
              <a:rPr lang="en" sz="1800"/>
              <a:t>.</a:t>
            </a:r>
            <a:endParaRPr sz="1800"/>
          </a:p>
          <a:p>
            <a:pPr marL="457200" lvl="0" indent="-342900" algn="l" rtl="0">
              <a:lnSpc>
                <a:spcPct val="115000"/>
              </a:lnSpc>
              <a:spcBef>
                <a:spcPts val="0"/>
              </a:spcBef>
              <a:spcAft>
                <a:spcPts val="0"/>
              </a:spcAft>
              <a:buSzPts val="1800"/>
              <a:buChar char="●"/>
            </a:pPr>
            <a:r>
              <a:rPr lang="en" sz="1800"/>
              <a:t>We use the iterative </a:t>
            </a:r>
            <a:r>
              <a:rPr lang="en" sz="1800" b="1"/>
              <a:t>greedy </a:t>
            </a:r>
            <a:r>
              <a:rPr lang="en" sz="1800"/>
              <a:t>approximation suggested in [48].</a:t>
            </a:r>
            <a:endParaRPr sz="1800"/>
          </a:p>
        </p:txBody>
      </p:sp>
      <p:pic>
        <p:nvPicPr>
          <p:cNvPr id="1209" name="Google Shape;1209;p40"/>
          <p:cNvPicPr preferRelativeResize="0"/>
          <p:nvPr/>
        </p:nvPicPr>
        <p:blipFill rotWithShape="1">
          <a:blip r:embed="rId3">
            <a:alphaModFix/>
          </a:blip>
          <a:srcRect r="86299" b="35683"/>
          <a:stretch/>
        </p:blipFill>
        <p:spPr>
          <a:xfrm>
            <a:off x="3618325" y="1174900"/>
            <a:ext cx="490076" cy="252225"/>
          </a:xfrm>
          <a:prstGeom prst="rect">
            <a:avLst/>
          </a:prstGeom>
          <a:noFill/>
          <a:ln>
            <a:noFill/>
          </a:ln>
        </p:spPr>
      </p:pic>
      <p:sp>
        <p:nvSpPr>
          <p:cNvPr id="1210" name="Google Shape;1210;p40"/>
          <p:cNvSpPr/>
          <p:nvPr/>
        </p:nvSpPr>
        <p:spPr>
          <a:xfrm>
            <a:off x="907917" y="3537024"/>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40"/>
          <p:cNvSpPr/>
          <p:nvPr/>
        </p:nvSpPr>
        <p:spPr>
          <a:xfrm>
            <a:off x="907917" y="39603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40"/>
          <p:cNvSpPr/>
          <p:nvPr/>
        </p:nvSpPr>
        <p:spPr>
          <a:xfrm>
            <a:off x="1703392" y="4377311"/>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40"/>
          <p:cNvSpPr/>
          <p:nvPr/>
        </p:nvSpPr>
        <p:spPr>
          <a:xfrm>
            <a:off x="2033217" y="40736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40"/>
          <p:cNvSpPr/>
          <p:nvPr/>
        </p:nvSpPr>
        <p:spPr>
          <a:xfrm>
            <a:off x="3930967" y="3537024"/>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15" name="Google Shape;1215;p40"/>
          <p:cNvCxnSpPr/>
          <p:nvPr/>
        </p:nvCxnSpPr>
        <p:spPr>
          <a:xfrm>
            <a:off x="1050875" y="3325625"/>
            <a:ext cx="1800" cy="211500"/>
          </a:xfrm>
          <a:prstGeom prst="straightConnector1">
            <a:avLst/>
          </a:prstGeom>
          <a:noFill/>
          <a:ln w="19050" cap="flat" cmpd="sng">
            <a:solidFill>
              <a:srgbClr val="FF0000"/>
            </a:solidFill>
            <a:prstDash val="solid"/>
            <a:round/>
            <a:headEnd type="none" w="med" len="med"/>
            <a:tailEnd type="triangle" w="med" len="med"/>
          </a:ln>
        </p:spPr>
      </p:cxnSp>
      <p:pic>
        <p:nvPicPr>
          <p:cNvPr id="1216" name="Google Shape;1216;p40"/>
          <p:cNvPicPr preferRelativeResize="0"/>
          <p:nvPr/>
        </p:nvPicPr>
        <p:blipFill>
          <a:blip r:embed="rId4">
            <a:alphaModFix/>
          </a:blip>
          <a:stretch>
            <a:fillRect/>
          </a:stretch>
        </p:blipFill>
        <p:spPr>
          <a:xfrm>
            <a:off x="4691250" y="1253306"/>
            <a:ext cx="4126840" cy="3737794"/>
          </a:xfrm>
          <a:prstGeom prst="rect">
            <a:avLst/>
          </a:prstGeom>
          <a:noFill/>
          <a:ln>
            <a:noFill/>
          </a:ln>
        </p:spPr>
      </p:pic>
      <p:sp>
        <p:nvSpPr>
          <p:cNvPr id="1217" name="Google Shape;1217;p40"/>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14"/>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1.1 Introduction</a:t>
            </a:r>
            <a:endParaRPr sz="2400" b="1">
              <a:latin typeface="PT Serif"/>
              <a:ea typeface="PT Serif"/>
              <a:cs typeface="PT Serif"/>
              <a:sym typeface="PT Serif"/>
            </a:endParaRPr>
          </a:p>
        </p:txBody>
      </p:sp>
      <p:sp>
        <p:nvSpPr>
          <p:cNvPr id="67" name="Google Shape;67;p14"/>
          <p:cNvSpPr txBox="1">
            <a:spLocks noGrp="1"/>
          </p:cNvSpPr>
          <p:nvPr>
            <p:ph type="body" idx="1"/>
          </p:nvPr>
        </p:nvSpPr>
        <p:spPr>
          <a:xfrm>
            <a:off x="388950" y="1038000"/>
            <a:ext cx="8051400" cy="7803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rgbClr val="1D1D1B"/>
              </a:buClr>
              <a:buSzPts val="1800"/>
              <a:buChar char="●"/>
            </a:pPr>
            <a:r>
              <a:rPr lang="en" sz="1800">
                <a:solidFill>
                  <a:srgbClr val="1D1D1B"/>
                </a:solidFill>
              </a:rPr>
              <a:t>Humans can differentiate between expected variance in the data and outliers after having only seen a </a:t>
            </a:r>
            <a:r>
              <a:rPr lang="en" sz="1800" b="1">
                <a:solidFill>
                  <a:srgbClr val="1D1D1B"/>
                </a:solidFill>
              </a:rPr>
              <a:t>small number</a:t>
            </a:r>
            <a:r>
              <a:rPr lang="en" sz="1800">
                <a:solidFill>
                  <a:srgbClr val="1D1D1B"/>
                </a:solidFill>
              </a:rPr>
              <a:t> of normal instances.</a:t>
            </a:r>
            <a:endParaRPr sz="1800" b="1">
              <a:solidFill>
                <a:srgbClr val="1D1D1B"/>
              </a:solidFill>
            </a:endParaRPr>
          </a:p>
        </p:txBody>
      </p:sp>
      <p:pic>
        <p:nvPicPr>
          <p:cNvPr id="68" name="Google Shape;68;p14"/>
          <p:cNvPicPr preferRelativeResize="0"/>
          <p:nvPr/>
        </p:nvPicPr>
        <p:blipFill>
          <a:blip r:embed="rId3">
            <a:alphaModFix/>
          </a:blip>
          <a:stretch>
            <a:fillRect/>
          </a:stretch>
        </p:blipFill>
        <p:spPr>
          <a:xfrm>
            <a:off x="2127663" y="2117900"/>
            <a:ext cx="4888676" cy="2511074"/>
          </a:xfrm>
          <a:prstGeom prst="rect">
            <a:avLst/>
          </a:prstGeom>
          <a:noFill/>
          <a:ln>
            <a:noFill/>
          </a:ln>
        </p:spPr>
      </p:pic>
      <p:sp>
        <p:nvSpPr>
          <p:cNvPr id="69" name="Google Shape;69;p14"/>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21"/>
        <p:cNvGrpSpPr/>
        <p:nvPr/>
      </p:nvGrpSpPr>
      <p:grpSpPr>
        <a:xfrm>
          <a:off x="0" y="0"/>
          <a:ext cx="0" cy="0"/>
          <a:chOff x="0" y="0"/>
          <a:chExt cx="0" cy="0"/>
        </a:xfrm>
      </p:grpSpPr>
      <p:sp>
        <p:nvSpPr>
          <p:cNvPr id="1222" name="Google Shape;1222;p41"/>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2.2. Coreset-reduced patch-feature memory bank</a:t>
            </a:r>
            <a:endParaRPr sz="2400" b="1">
              <a:latin typeface="PT Serif"/>
              <a:ea typeface="PT Serif"/>
              <a:cs typeface="PT Serif"/>
              <a:sym typeface="PT Serif"/>
            </a:endParaRPr>
          </a:p>
        </p:txBody>
      </p:sp>
      <p:sp>
        <p:nvSpPr>
          <p:cNvPr id="1223" name="Google Shape;1223;p41"/>
          <p:cNvSpPr txBox="1">
            <a:spLocks noGrp="1"/>
          </p:cNvSpPr>
          <p:nvPr>
            <p:ph type="body" idx="1"/>
          </p:nvPr>
        </p:nvSpPr>
        <p:spPr>
          <a:xfrm>
            <a:off x="388950" y="1038000"/>
            <a:ext cx="4302300" cy="14175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a:t>The exact computation of           is </a:t>
            </a:r>
            <a:r>
              <a:rPr lang="en" sz="1800" b="1"/>
              <a:t>NP-Hard</a:t>
            </a:r>
            <a:r>
              <a:rPr lang="en" sz="1800"/>
              <a:t>.</a:t>
            </a:r>
            <a:endParaRPr sz="1800"/>
          </a:p>
          <a:p>
            <a:pPr marL="457200" lvl="0" indent="-342900" algn="l" rtl="0">
              <a:lnSpc>
                <a:spcPct val="115000"/>
              </a:lnSpc>
              <a:spcBef>
                <a:spcPts val="0"/>
              </a:spcBef>
              <a:spcAft>
                <a:spcPts val="0"/>
              </a:spcAft>
              <a:buSzPts val="1800"/>
              <a:buChar char="●"/>
            </a:pPr>
            <a:r>
              <a:rPr lang="en" sz="1800"/>
              <a:t>We use the iterative </a:t>
            </a:r>
            <a:r>
              <a:rPr lang="en" sz="1800" b="1"/>
              <a:t>greedy </a:t>
            </a:r>
            <a:r>
              <a:rPr lang="en" sz="1800"/>
              <a:t>approximation suggested in [48].</a:t>
            </a:r>
            <a:endParaRPr sz="1800"/>
          </a:p>
        </p:txBody>
      </p:sp>
      <p:pic>
        <p:nvPicPr>
          <p:cNvPr id="1224" name="Google Shape;1224;p41"/>
          <p:cNvPicPr preferRelativeResize="0"/>
          <p:nvPr/>
        </p:nvPicPr>
        <p:blipFill rotWithShape="1">
          <a:blip r:embed="rId3">
            <a:alphaModFix/>
          </a:blip>
          <a:srcRect r="86299" b="35683"/>
          <a:stretch/>
        </p:blipFill>
        <p:spPr>
          <a:xfrm>
            <a:off x="3618325" y="1174900"/>
            <a:ext cx="490076" cy="252225"/>
          </a:xfrm>
          <a:prstGeom prst="rect">
            <a:avLst/>
          </a:prstGeom>
          <a:noFill/>
          <a:ln>
            <a:noFill/>
          </a:ln>
        </p:spPr>
      </p:pic>
      <p:sp>
        <p:nvSpPr>
          <p:cNvPr id="1225" name="Google Shape;1225;p41"/>
          <p:cNvSpPr/>
          <p:nvPr/>
        </p:nvSpPr>
        <p:spPr>
          <a:xfrm>
            <a:off x="907917" y="3537024"/>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6" name="Google Shape;1226;p41"/>
          <p:cNvSpPr/>
          <p:nvPr/>
        </p:nvSpPr>
        <p:spPr>
          <a:xfrm>
            <a:off x="907917" y="39603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7" name="Google Shape;1227;p41"/>
          <p:cNvSpPr/>
          <p:nvPr/>
        </p:nvSpPr>
        <p:spPr>
          <a:xfrm>
            <a:off x="1703392" y="4377311"/>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41"/>
          <p:cNvSpPr/>
          <p:nvPr/>
        </p:nvSpPr>
        <p:spPr>
          <a:xfrm>
            <a:off x="2033217" y="40736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41"/>
          <p:cNvSpPr/>
          <p:nvPr/>
        </p:nvSpPr>
        <p:spPr>
          <a:xfrm>
            <a:off x="3930967" y="3537024"/>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30" name="Google Shape;1230;p41"/>
          <p:cNvCxnSpPr/>
          <p:nvPr/>
        </p:nvCxnSpPr>
        <p:spPr>
          <a:xfrm>
            <a:off x="1050875" y="3325625"/>
            <a:ext cx="1800" cy="211500"/>
          </a:xfrm>
          <a:prstGeom prst="straightConnector1">
            <a:avLst/>
          </a:prstGeom>
          <a:noFill/>
          <a:ln w="19050" cap="flat" cmpd="sng">
            <a:solidFill>
              <a:srgbClr val="FF0000"/>
            </a:solidFill>
            <a:prstDash val="solid"/>
            <a:round/>
            <a:headEnd type="none" w="med" len="med"/>
            <a:tailEnd type="triangle" w="med" len="med"/>
          </a:ln>
        </p:spPr>
      </p:cxnSp>
      <p:pic>
        <p:nvPicPr>
          <p:cNvPr id="1231" name="Google Shape;1231;p41"/>
          <p:cNvPicPr preferRelativeResize="0"/>
          <p:nvPr/>
        </p:nvPicPr>
        <p:blipFill>
          <a:blip r:embed="rId4">
            <a:alphaModFix/>
          </a:blip>
          <a:stretch>
            <a:fillRect/>
          </a:stretch>
        </p:blipFill>
        <p:spPr>
          <a:xfrm>
            <a:off x="4691250" y="1253306"/>
            <a:ext cx="4126840" cy="3737794"/>
          </a:xfrm>
          <a:prstGeom prst="rect">
            <a:avLst/>
          </a:prstGeom>
          <a:noFill/>
          <a:ln>
            <a:noFill/>
          </a:ln>
        </p:spPr>
      </p:pic>
      <p:sp>
        <p:nvSpPr>
          <p:cNvPr id="1232" name="Google Shape;1232;p41"/>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30</a:t>
            </a:fld>
            <a:endParaRPr/>
          </a:p>
        </p:txBody>
      </p:sp>
      <p:sp>
        <p:nvSpPr>
          <p:cNvPr id="1233" name="Google Shape;1233;p41"/>
          <p:cNvSpPr/>
          <p:nvPr/>
        </p:nvSpPr>
        <p:spPr>
          <a:xfrm>
            <a:off x="6396350" y="3987775"/>
            <a:ext cx="1726200" cy="303600"/>
          </a:xfrm>
          <a:prstGeom prst="roundRect">
            <a:avLst>
              <a:gd name="adj" fmla="val 16667"/>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34" name="Google Shape;1234;p41"/>
          <p:cNvCxnSpPr>
            <a:stCxn id="1229" idx="2"/>
            <a:endCxn id="1225" idx="6"/>
          </p:cNvCxnSpPr>
          <p:nvPr/>
        </p:nvCxnSpPr>
        <p:spPr>
          <a:xfrm rot="10800000">
            <a:off x="1195567" y="3688824"/>
            <a:ext cx="2735400" cy="0"/>
          </a:xfrm>
          <a:prstGeom prst="straightConnector1">
            <a:avLst/>
          </a:prstGeom>
          <a:noFill/>
          <a:ln w="9525" cap="flat" cmpd="sng">
            <a:solidFill>
              <a:schemeClr val="dk2"/>
            </a:solidFill>
            <a:prstDash val="solid"/>
            <a:round/>
            <a:headEnd type="none" w="med" len="med"/>
            <a:tailEnd type="none" w="med" len="med"/>
          </a:ln>
        </p:spPr>
      </p:cxnSp>
      <p:cxnSp>
        <p:nvCxnSpPr>
          <p:cNvPr id="1235" name="Google Shape;1235;p41"/>
          <p:cNvCxnSpPr>
            <a:stCxn id="1228" idx="1"/>
            <a:endCxn id="1225" idx="6"/>
          </p:cNvCxnSpPr>
          <p:nvPr/>
        </p:nvCxnSpPr>
        <p:spPr>
          <a:xfrm rot="10800000">
            <a:off x="1195749" y="3688860"/>
            <a:ext cx="879600" cy="429300"/>
          </a:xfrm>
          <a:prstGeom prst="straightConnector1">
            <a:avLst/>
          </a:prstGeom>
          <a:noFill/>
          <a:ln w="9525" cap="flat" cmpd="sng">
            <a:solidFill>
              <a:schemeClr val="dk2"/>
            </a:solidFill>
            <a:prstDash val="solid"/>
            <a:round/>
            <a:headEnd type="none" w="med" len="med"/>
            <a:tailEnd type="none" w="med" len="med"/>
          </a:ln>
        </p:spPr>
      </p:cxnSp>
      <p:cxnSp>
        <p:nvCxnSpPr>
          <p:cNvPr id="1236" name="Google Shape;1236;p41"/>
          <p:cNvCxnSpPr>
            <a:stCxn id="1227" idx="1"/>
            <a:endCxn id="1225" idx="5"/>
          </p:cNvCxnSpPr>
          <p:nvPr/>
        </p:nvCxnSpPr>
        <p:spPr>
          <a:xfrm rot="10800000">
            <a:off x="1153624" y="3796272"/>
            <a:ext cx="591900" cy="625500"/>
          </a:xfrm>
          <a:prstGeom prst="straightConnector1">
            <a:avLst/>
          </a:prstGeom>
          <a:noFill/>
          <a:ln w="9525" cap="flat" cmpd="sng">
            <a:solidFill>
              <a:schemeClr val="dk2"/>
            </a:solidFill>
            <a:prstDash val="solid"/>
            <a:round/>
            <a:headEnd type="none" w="med" len="med"/>
            <a:tailEnd type="none" w="med" len="med"/>
          </a:ln>
        </p:spPr>
      </p:cxnSp>
      <p:cxnSp>
        <p:nvCxnSpPr>
          <p:cNvPr id="1237" name="Google Shape;1237;p41"/>
          <p:cNvCxnSpPr>
            <a:stCxn id="1226" idx="0"/>
            <a:endCxn id="1225" idx="4"/>
          </p:cNvCxnSpPr>
          <p:nvPr/>
        </p:nvCxnSpPr>
        <p:spPr>
          <a:xfrm rot="10800000">
            <a:off x="1051767" y="3840699"/>
            <a:ext cx="0" cy="119700"/>
          </a:xfrm>
          <a:prstGeom prst="straightConnector1">
            <a:avLst/>
          </a:prstGeom>
          <a:noFill/>
          <a:ln w="9525" cap="flat" cmpd="sng">
            <a:solidFill>
              <a:schemeClr val="dk2"/>
            </a:solidFill>
            <a:prstDash val="solid"/>
            <a:round/>
            <a:headEnd type="none" w="med" len="med"/>
            <a:tailEnd type="none" w="med" len="med"/>
          </a:ln>
        </p:spPr>
      </p:cxnSp>
      <p:sp>
        <p:nvSpPr>
          <p:cNvPr id="1238" name="Google Shape;1238;p41"/>
          <p:cNvSpPr txBox="1"/>
          <p:nvPr/>
        </p:nvSpPr>
        <p:spPr>
          <a:xfrm>
            <a:off x="718625" y="3688825"/>
            <a:ext cx="189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239" name="Google Shape;1239;p41"/>
          <p:cNvSpPr txBox="1"/>
          <p:nvPr/>
        </p:nvSpPr>
        <p:spPr>
          <a:xfrm>
            <a:off x="1284875" y="4089025"/>
            <a:ext cx="189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4</a:t>
            </a:r>
            <a:endParaRPr>
              <a:latin typeface="PT Serif"/>
              <a:ea typeface="PT Serif"/>
              <a:cs typeface="PT Serif"/>
              <a:sym typeface="PT Serif"/>
            </a:endParaRPr>
          </a:p>
        </p:txBody>
      </p:sp>
      <p:sp>
        <p:nvSpPr>
          <p:cNvPr id="1240" name="Google Shape;1240;p41"/>
          <p:cNvSpPr txBox="1"/>
          <p:nvPr/>
        </p:nvSpPr>
        <p:spPr>
          <a:xfrm>
            <a:off x="1596900" y="3632100"/>
            <a:ext cx="189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4</a:t>
            </a:r>
            <a:endParaRPr>
              <a:latin typeface="PT Serif"/>
              <a:ea typeface="PT Serif"/>
              <a:cs typeface="PT Serif"/>
              <a:sym typeface="PT Serif"/>
            </a:endParaRPr>
          </a:p>
        </p:txBody>
      </p:sp>
      <p:sp>
        <p:nvSpPr>
          <p:cNvPr id="1241" name="Google Shape;1241;p41"/>
          <p:cNvSpPr txBox="1"/>
          <p:nvPr/>
        </p:nvSpPr>
        <p:spPr>
          <a:xfrm>
            <a:off x="2744088" y="3325625"/>
            <a:ext cx="398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10</a:t>
            </a:r>
            <a:endParaRPr>
              <a:latin typeface="PT Serif"/>
              <a:ea typeface="PT Serif"/>
              <a:cs typeface="PT Serif"/>
              <a:sym typeface="PT Serif"/>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45"/>
        <p:cNvGrpSpPr/>
        <p:nvPr/>
      </p:nvGrpSpPr>
      <p:grpSpPr>
        <a:xfrm>
          <a:off x="0" y="0"/>
          <a:ext cx="0" cy="0"/>
          <a:chOff x="0" y="0"/>
          <a:chExt cx="0" cy="0"/>
        </a:xfrm>
      </p:grpSpPr>
      <p:sp>
        <p:nvSpPr>
          <p:cNvPr id="1246" name="Google Shape;1246;p42"/>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2.2. Coreset-reduced patch-feature memory bank</a:t>
            </a:r>
            <a:endParaRPr sz="2400" b="1">
              <a:latin typeface="PT Serif"/>
              <a:ea typeface="PT Serif"/>
              <a:cs typeface="PT Serif"/>
              <a:sym typeface="PT Serif"/>
            </a:endParaRPr>
          </a:p>
        </p:txBody>
      </p:sp>
      <p:sp>
        <p:nvSpPr>
          <p:cNvPr id="1247" name="Google Shape;1247;p42"/>
          <p:cNvSpPr txBox="1">
            <a:spLocks noGrp="1"/>
          </p:cNvSpPr>
          <p:nvPr>
            <p:ph type="body" idx="1"/>
          </p:nvPr>
        </p:nvSpPr>
        <p:spPr>
          <a:xfrm>
            <a:off x="388950" y="1038000"/>
            <a:ext cx="4302300" cy="14175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a:t>The exact computation of           is </a:t>
            </a:r>
            <a:r>
              <a:rPr lang="en" sz="1800" b="1"/>
              <a:t>NP-Hard</a:t>
            </a:r>
            <a:r>
              <a:rPr lang="en" sz="1800"/>
              <a:t>.</a:t>
            </a:r>
            <a:endParaRPr sz="1800"/>
          </a:p>
          <a:p>
            <a:pPr marL="457200" lvl="0" indent="-342900" algn="l" rtl="0">
              <a:lnSpc>
                <a:spcPct val="115000"/>
              </a:lnSpc>
              <a:spcBef>
                <a:spcPts val="0"/>
              </a:spcBef>
              <a:spcAft>
                <a:spcPts val="0"/>
              </a:spcAft>
              <a:buSzPts val="1800"/>
              <a:buChar char="●"/>
            </a:pPr>
            <a:r>
              <a:rPr lang="en" sz="1800"/>
              <a:t>We use the iterative </a:t>
            </a:r>
            <a:r>
              <a:rPr lang="en" sz="1800" b="1"/>
              <a:t>greedy</a:t>
            </a:r>
            <a:r>
              <a:rPr lang="en" sz="1800"/>
              <a:t> approximation suggested in [48].</a:t>
            </a:r>
            <a:endParaRPr sz="1800"/>
          </a:p>
        </p:txBody>
      </p:sp>
      <p:pic>
        <p:nvPicPr>
          <p:cNvPr id="1248" name="Google Shape;1248;p42"/>
          <p:cNvPicPr preferRelativeResize="0"/>
          <p:nvPr/>
        </p:nvPicPr>
        <p:blipFill rotWithShape="1">
          <a:blip r:embed="rId3">
            <a:alphaModFix/>
          </a:blip>
          <a:srcRect r="86299" b="35683"/>
          <a:stretch/>
        </p:blipFill>
        <p:spPr>
          <a:xfrm>
            <a:off x="3618325" y="1174900"/>
            <a:ext cx="490076" cy="252225"/>
          </a:xfrm>
          <a:prstGeom prst="rect">
            <a:avLst/>
          </a:prstGeom>
          <a:noFill/>
          <a:ln>
            <a:noFill/>
          </a:ln>
        </p:spPr>
      </p:pic>
      <p:sp>
        <p:nvSpPr>
          <p:cNvPr id="1249" name="Google Shape;1249;p42"/>
          <p:cNvSpPr/>
          <p:nvPr/>
        </p:nvSpPr>
        <p:spPr>
          <a:xfrm>
            <a:off x="907917" y="3537024"/>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42"/>
          <p:cNvSpPr/>
          <p:nvPr/>
        </p:nvSpPr>
        <p:spPr>
          <a:xfrm>
            <a:off x="907917" y="39603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42"/>
          <p:cNvSpPr/>
          <p:nvPr/>
        </p:nvSpPr>
        <p:spPr>
          <a:xfrm>
            <a:off x="1703392" y="4377311"/>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42"/>
          <p:cNvSpPr/>
          <p:nvPr/>
        </p:nvSpPr>
        <p:spPr>
          <a:xfrm>
            <a:off x="2033217" y="4073699"/>
            <a:ext cx="287700" cy="3036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42"/>
          <p:cNvSpPr/>
          <p:nvPr/>
        </p:nvSpPr>
        <p:spPr>
          <a:xfrm>
            <a:off x="3930967" y="3537024"/>
            <a:ext cx="287700" cy="3036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54" name="Google Shape;1254;p42"/>
          <p:cNvCxnSpPr>
            <a:endCxn id="1253" idx="0"/>
          </p:cNvCxnSpPr>
          <p:nvPr/>
        </p:nvCxnSpPr>
        <p:spPr>
          <a:xfrm>
            <a:off x="4073017" y="3325524"/>
            <a:ext cx="1800" cy="211500"/>
          </a:xfrm>
          <a:prstGeom prst="straightConnector1">
            <a:avLst/>
          </a:prstGeom>
          <a:noFill/>
          <a:ln w="19050" cap="flat" cmpd="sng">
            <a:solidFill>
              <a:srgbClr val="FF0000"/>
            </a:solidFill>
            <a:prstDash val="solid"/>
            <a:round/>
            <a:headEnd type="none" w="med" len="med"/>
            <a:tailEnd type="triangle" w="med" len="med"/>
          </a:ln>
        </p:spPr>
      </p:cxnSp>
      <p:cxnSp>
        <p:nvCxnSpPr>
          <p:cNvPr id="1255" name="Google Shape;1255;p42"/>
          <p:cNvCxnSpPr>
            <a:endCxn id="1250" idx="0"/>
          </p:cNvCxnSpPr>
          <p:nvPr/>
        </p:nvCxnSpPr>
        <p:spPr>
          <a:xfrm>
            <a:off x="1051767" y="3840699"/>
            <a:ext cx="0" cy="119700"/>
          </a:xfrm>
          <a:prstGeom prst="straightConnector1">
            <a:avLst/>
          </a:prstGeom>
          <a:noFill/>
          <a:ln w="9525" cap="flat" cmpd="sng">
            <a:solidFill>
              <a:schemeClr val="dk2"/>
            </a:solidFill>
            <a:prstDash val="solid"/>
            <a:round/>
            <a:headEnd type="none" w="med" len="med"/>
            <a:tailEnd type="none" w="med" len="med"/>
          </a:ln>
        </p:spPr>
      </p:cxnSp>
      <p:cxnSp>
        <p:nvCxnSpPr>
          <p:cNvPr id="1256" name="Google Shape;1256;p42"/>
          <p:cNvCxnSpPr>
            <a:stCxn id="1249" idx="5"/>
            <a:endCxn id="1251" idx="1"/>
          </p:cNvCxnSpPr>
          <p:nvPr/>
        </p:nvCxnSpPr>
        <p:spPr>
          <a:xfrm>
            <a:off x="1153484" y="3796162"/>
            <a:ext cx="591900" cy="625500"/>
          </a:xfrm>
          <a:prstGeom prst="straightConnector1">
            <a:avLst/>
          </a:prstGeom>
          <a:noFill/>
          <a:ln w="9525" cap="flat" cmpd="sng">
            <a:solidFill>
              <a:schemeClr val="dk2"/>
            </a:solidFill>
            <a:prstDash val="solid"/>
            <a:round/>
            <a:headEnd type="none" w="med" len="med"/>
            <a:tailEnd type="none" w="med" len="med"/>
          </a:ln>
        </p:spPr>
      </p:cxnSp>
      <p:cxnSp>
        <p:nvCxnSpPr>
          <p:cNvPr id="1257" name="Google Shape;1257;p42"/>
          <p:cNvCxnSpPr>
            <a:stCxn id="1249" idx="6"/>
            <a:endCxn id="1252" idx="1"/>
          </p:cNvCxnSpPr>
          <p:nvPr/>
        </p:nvCxnSpPr>
        <p:spPr>
          <a:xfrm>
            <a:off x="1195617" y="3688824"/>
            <a:ext cx="879600" cy="429300"/>
          </a:xfrm>
          <a:prstGeom prst="straightConnector1">
            <a:avLst/>
          </a:prstGeom>
          <a:noFill/>
          <a:ln w="9525" cap="flat" cmpd="sng">
            <a:solidFill>
              <a:schemeClr val="dk2"/>
            </a:solidFill>
            <a:prstDash val="solid"/>
            <a:round/>
            <a:headEnd type="none" w="med" len="med"/>
            <a:tailEnd type="none" w="med" len="med"/>
          </a:ln>
        </p:spPr>
      </p:cxnSp>
      <p:sp>
        <p:nvSpPr>
          <p:cNvPr id="1258" name="Google Shape;1258;p42"/>
          <p:cNvSpPr txBox="1"/>
          <p:nvPr/>
        </p:nvSpPr>
        <p:spPr>
          <a:xfrm>
            <a:off x="718625" y="3688825"/>
            <a:ext cx="189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259" name="Google Shape;1259;p42"/>
          <p:cNvSpPr txBox="1"/>
          <p:nvPr/>
        </p:nvSpPr>
        <p:spPr>
          <a:xfrm>
            <a:off x="1284875" y="4089025"/>
            <a:ext cx="189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4</a:t>
            </a:r>
            <a:endParaRPr>
              <a:latin typeface="PT Serif"/>
              <a:ea typeface="PT Serif"/>
              <a:cs typeface="PT Serif"/>
              <a:sym typeface="PT Serif"/>
            </a:endParaRPr>
          </a:p>
        </p:txBody>
      </p:sp>
      <p:sp>
        <p:nvSpPr>
          <p:cNvPr id="1260" name="Google Shape;1260;p42"/>
          <p:cNvSpPr txBox="1"/>
          <p:nvPr/>
        </p:nvSpPr>
        <p:spPr>
          <a:xfrm>
            <a:off x="1596900" y="3632100"/>
            <a:ext cx="189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solidFill>
                  <a:srgbClr val="FF0000"/>
                </a:solidFill>
                <a:latin typeface="PT Serif"/>
                <a:ea typeface="PT Serif"/>
                <a:cs typeface="PT Serif"/>
                <a:sym typeface="PT Serif"/>
              </a:rPr>
              <a:t>4</a:t>
            </a:r>
            <a:endParaRPr>
              <a:solidFill>
                <a:srgbClr val="FF0000"/>
              </a:solidFill>
              <a:latin typeface="PT Serif"/>
              <a:ea typeface="PT Serif"/>
              <a:cs typeface="PT Serif"/>
              <a:sym typeface="PT Serif"/>
            </a:endParaRPr>
          </a:p>
        </p:txBody>
      </p:sp>
      <p:pic>
        <p:nvPicPr>
          <p:cNvPr id="1261" name="Google Shape;1261;p42"/>
          <p:cNvPicPr preferRelativeResize="0"/>
          <p:nvPr/>
        </p:nvPicPr>
        <p:blipFill>
          <a:blip r:embed="rId4">
            <a:alphaModFix/>
          </a:blip>
          <a:stretch>
            <a:fillRect/>
          </a:stretch>
        </p:blipFill>
        <p:spPr>
          <a:xfrm>
            <a:off x="4691250" y="1253306"/>
            <a:ext cx="4126840" cy="3737794"/>
          </a:xfrm>
          <a:prstGeom prst="rect">
            <a:avLst/>
          </a:prstGeom>
          <a:noFill/>
          <a:ln>
            <a:noFill/>
          </a:ln>
        </p:spPr>
      </p:pic>
      <p:sp>
        <p:nvSpPr>
          <p:cNvPr id="1262" name="Google Shape;1262;p42"/>
          <p:cNvSpPr/>
          <p:nvPr/>
        </p:nvSpPr>
        <p:spPr>
          <a:xfrm>
            <a:off x="5143500" y="4005075"/>
            <a:ext cx="2990100" cy="534900"/>
          </a:xfrm>
          <a:prstGeom prst="roundRect">
            <a:avLst>
              <a:gd name="adj" fmla="val 16667"/>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42"/>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67"/>
        <p:cNvGrpSpPr/>
        <p:nvPr/>
      </p:nvGrpSpPr>
      <p:grpSpPr>
        <a:xfrm>
          <a:off x="0" y="0"/>
          <a:ext cx="0" cy="0"/>
          <a:chOff x="0" y="0"/>
          <a:chExt cx="0" cy="0"/>
        </a:xfrm>
      </p:grpSpPr>
      <p:sp>
        <p:nvSpPr>
          <p:cNvPr id="1268" name="Google Shape;1268;p43"/>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2.2. Coreset-reduced patch-feature memory bank</a:t>
            </a:r>
            <a:endParaRPr sz="2400" b="1">
              <a:latin typeface="PT Serif"/>
              <a:ea typeface="PT Serif"/>
              <a:cs typeface="PT Serif"/>
              <a:sym typeface="PT Serif"/>
            </a:endParaRPr>
          </a:p>
        </p:txBody>
      </p:sp>
      <p:sp>
        <p:nvSpPr>
          <p:cNvPr id="1269" name="Google Shape;1269;p43"/>
          <p:cNvSpPr txBox="1">
            <a:spLocks noGrp="1"/>
          </p:cNvSpPr>
          <p:nvPr>
            <p:ph type="body" idx="1"/>
          </p:nvPr>
        </p:nvSpPr>
        <p:spPr>
          <a:xfrm>
            <a:off x="388950" y="1038000"/>
            <a:ext cx="8051400" cy="492600"/>
          </a:xfrm>
          <a:prstGeom prst="rect">
            <a:avLst/>
          </a:prstGeom>
        </p:spPr>
        <p:txBody>
          <a:bodyPr spcFirstLastPara="1" wrap="square" lIns="91425" tIns="91425" rIns="91425" bIns="91425" anchor="ctr" anchorCtr="0">
            <a:spAutoFit/>
          </a:bodyPr>
          <a:lstStyle/>
          <a:p>
            <a:pPr marL="457200" lvl="0" indent="-355600" algn="l" rtl="0">
              <a:spcBef>
                <a:spcPts val="600"/>
              </a:spcBef>
              <a:spcAft>
                <a:spcPts val="0"/>
              </a:spcAft>
              <a:buSzPts val="2000"/>
              <a:buChar char="●"/>
            </a:pPr>
            <a:r>
              <a:rPr lang="en"/>
              <a:t>Comparison:  </a:t>
            </a:r>
            <a:r>
              <a:rPr lang="en" b="1"/>
              <a:t>coreset</a:t>
            </a:r>
            <a:r>
              <a:rPr lang="en"/>
              <a:t> (top) vs. </a:t>
            </a:r>
            <a:r>
              <a:rPr lang="en" b="1"/>
              <a:t>random</a:t>
            </a:r>
            <a:r>
              <a:rPr lang="en"/>
              <a:t> subsampling (bottom)</a:t>
            </a:r>
            <a:endParaRPr/>
          </a:p>
        </p:txBody>
      </p:sp>
      <p:sp>
        <p:nvSpPr>
          <p:cNvPr id="1270" name="Google Shape;1270;p43"/>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71" name="Google Shape;1271;p43"/>
          <p:cNvPicPr preferRelativeResize="0"/>
          <p:nvPr/>
        </p:nvPicPr>
        <p:blipFill>
          <a:blip r:embed="rId3">
            <a:alphaModFix/>
          </a:blip>
          <a:stretch>
            <a:fillRect/>
          </a:stretch>
        </p:blipFill>
        <p:spPr>
          <a:xfrm>
            <a:off x="5591600" y="2528300"/>
            <a:ext cx="125250" cy="154475"/>
          </a:xfrm>
          <a:prstGeom prst="rect">
            <a:avLst/>
          </a:prstGeom>
          <a:noFill/>
          <a:ln>
            <a:noFill/>
          </a:ln>
        </p:spPr>
      </p:pic>
      <p:pic>
        <p:nvPicPr>
          <p:cNvPr id="1272" name="Google Shape;1272;p43"/>
          <p:cNvPicPr preferRelativeResize="0"/>
          <p:nvPr/>
        </p:nvPicPr>
        <p:blipFill>
          <a:blip r:embed="rId4">
            <a:alphaModFix/>
          </a:blip>
          <a:stretch>
            <a:fillRect/>
          </a:stretch>
        </p:blipFill>
        <p:spPr>
          <a:xfrm>
            <a:off x="1174964" y="1660850"/>
            <a:ext cx="6794074" cy="3028026"/>
          </a:xfrm>
          <a:prstGeom prst="rect">
            <a:avLst/>
          </a:prstGeom>
          <a:noFill/>
          <a:ln>
            <a:noFill/>
          </a:ln>
        </p:spPr>
      </p:pic>
      <p:sp>
        <p:nvSpPr>
          <p:cNvPr id="1273" name="Google Shape;1273;p43"/>
          <p:cNvSpPr txBox="1"/>
          <p:nvPr/>
        </p:nvSpPr>
        <p:spPr>
          <a:xfrm>
            <a:off x="1710075" y="4579900"/>
            <a:ext cx="63618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t>  Multimodal </a:t>
            </a:r>
            <a:r>
              <a:rPr lang="en" sz="1800">
                <a:solidFill>
                  <a:schemeClr val="dk1"/>
                </a:solidFill>
              </a:rPr>
              <a:t>distributions     </a:t>
            </a:r>
            <a:r>
              <a:rPr lang="en" sz="1800"/>
              <a:t>                  uniform distributions</a:t>
            </a:r>
            <a:endParaRPr sz="1800"/>
          </a:p>
        </p:txBody>
      </p:sp>
      <p:sp>
        <p:nvSpPr>
          <p:cNvPr id="1274" name="Google Shape;1274;p43"/>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32</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78"/>
        <p:cNvGrpSpPr/>
        <p:nvPr/>
      </p:nvGrpSpPr>
      <p:grpSpPr>
        <a:xfrm>
          <a:off x="0" y="0"/>
          <a:ext cx="0" cy="0"/>
          <a:chOff x="0" y="0"/>
          <a:chExt cx="0" cy="0"/>
        </a:xfrm>
      </p:grpSpPr>
      <p:sp>
        <p:nvSpPr>
          <p:cNvPr id="1279" name="Google Shape;1279;p44"/>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2.2. Coreset-reduced patch-feature memory bank</a:t>
            </a:r>
            <a:endParaRPr sz="2400" b="1">
              <a:latin typeface="PT Serif"/>
              <a:ea typeface="PT Serif"/>
              <a:cs typeface="PT Serif"/>
              <a:sym typeface="PT Serif"/>
            </a:endParaRPr>
          </a:p>
        </p:txBody>
      </p:sp>
      <p:sp>
        <p:nvSpPr>
          <p:cNvPr id="1280" name="Google Shape;1280;p44"/>
          <p:cNvSpPr txBox="1">
            <a:spLocks noGrp="1"/>
          </p:cNvSpPr>
          <p:nvPr>
            <p:ph type="body" idx="1"/>
          </p:nvPr>
        </p:nvSpPr>
        <p:spPr>
          <a:xfrm>
            <a:off x="388950" y="1038000"/>
            <a:ext cx="8051400" cy="4617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a:t>Overview of </a:t>
            </a:r>
            <a:r>
              <a:rPr lang="en" sz="1800" b="1" i="1"/>
              <a:t>PatchCore</a:t>
            </a:r>
            <a:endParaRPr sz="1800" i="1"/>
          </a:p>
        </p:txBody>
      </p:sp>
      <p:sp>
        <p:nvSpPr>
          <p:cNvPr id="1281" name="Google Shape;1281;p44"/>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282" name="Google Shape;1282;p44"/>
          <p:cNvPicPr preferRelativeResize="0"/>
          <p:nvPr/>
        </p:nvPicPr>
        <p:blipFill>
          <a:blip r:embed="rId3">
            <a:alphaModFix/>
          </a:blip>
          <a:stretch>
            <a:fillRect/>
          </a:stretch>
        </p:blipFill>
        <p:spPr>
          <a:xfrm>
            <a:off x="479050" y="1836525"/>
            <a:ext cx="8185899" cy="2182275"/>
          </a:xfrm>
          <a:prstGeom prst="rect">
            <a:avLst/>
          </a:prstGeom>
          <a:noFill/>
          <a:ln>
            <a:noFill/>
          </a:ln>
        </p:spPr>
      </p:pic>
      <p:sp>
        <p:nvSpPr>
          <p:cNvPr id="1283" name="Google Shape;1283;p44"/>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33</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87"/>
        <p:cNvGrpSpPr/>
        <p:nvPr/>
      </p:nvGrpSpPr>
      <p:grpSpPr>
        <a:xfrm>
          <a:off x="0" y="0"/>
          <a:ext cx="0" cy="0"/>
          <a:chOff x="0" y="0"/>
          <a:chExt cx="0" cy="0"/>
        </a:xfrm>
      </p:grpSpPr>
      <p:sp>
        <p:nvSpPr>
          <p:cNvPr id="1288" name="Google Shape;1288;p45"/>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2.3. Anomaly Detection with </a:t>
            </a:r>
            <a:r>
              <a:rPr lang="en" sz="2400" b="1" i="1">
                <a:latin typeface="PT Serif"/>
                <a:ea typeface="PT Serif"/>
                <a:cs typeface="PT Serif"/>
                <a:sym typeface="PT Serif"/>
              </a:rPr>
              <a:t>PatchCore</a:t>
            </a:r>
            <a:endParaRPr sz="2400" b="1" i="1">
              <a:latin typeface="PT Serif"/>
              <a:ea typeface="PT Serif"/>
              <a:cs typeface="PT Serif"/>
              <a:sym typeface="PT Serif"/>
            </a:endParaRPr>
          </a:p>
        </p:txBody>
      </p:sp>
      <p:sp>
        <p:nvSpPr>
          <p:cNvPr id="1289" name="Google Shape;1289;p45"/>
          <p:cNvSpPr txBox="1">
            <a:spLocks noGrp="1"/>
          </p:cNvSpPr>
          <p:nvPr>
            <p:ph type="body" idx="1"/>
          </p:nvPr>
        </p:nvSpPr>
        <p:spPr>
          <a:xfrm>
            <a:off x="388950" y="1038000"/>
            <a:ext cx="8051400" cy="14175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a:t>Image-level anomaly score    :</a:t>
            </a:r>
            <a:r>
              <a:rPr lang="en" sz="1800"/>
              <a:t> </a:t>
            </a:r>
            <a:endParaRPr sz="1800"/>
          </a:p>
          <a:p>
            <a:pPr marL="914400" lvl="1" indent="-342900" algn="l" rtl="0">
              <a:lnSpc>
                <a:spcPct val="115000"/>
              </a:lnSpc>
              <a:spcBef>
                <a:spcPts val="0"/>
              </a:spcBef>
              <a:spcAft>
                <a:spcPts val="0"/>
              </a:spcAft>
              <a:buSzPts val="1800"/>
              <a:buChar char="○"/>
            </a:pPr>
            <a:r>
              <a:rPr lang="en" sz="1800"/>
              <a:t>Nominal patch-feature memory bank:       .</a:t>
            </a:r>
            <a:endParaRPr sz="1800"/>
          </a:p>
          <a:p>
            <a:pPr marL="914400" lvl="1" indent="-342900" algn="l" rtl="0">
              <a:lnSpc>
                <a:spcPct val="115000"/>
              </a:lnSpc>
              <a:spcBef>
                <a:spcPts val="0"/>
              </a:spcBef>
              <a:spcAft>
                <a:spcPts val="0"/>
              </a:spcAft>
              <a:buSzPts val="1800"/>
              <a:buChar char="○"/>
            </a:pPr>
            <a:r>
              <a:rPr lang="en" sz="1800"/>
              <a:t>Test image:         . </a:t>
            </a:r>
            <a:endParaRPr sz="1800"/>
          </a:p>
          <a:p>
            <a:pPr marL="914400" lvl="1" indent="-342900" algn="l" rtl="0">
              <a:lnSpc>
                <a:spcPct val="115000"/>
              </a:lnSpc>
              <a:spcBef>
                <a:spcPts val="0"/>
              </a:spcBef>
              <a:spcAft>
                <a:spcPts val="0"/>
              </a:spcAft>
              <a:buSzPts val="1800"/>
              <a:buChar char="○"/>
            </a:pPr>
            <a:r>
              <a:rPr lang="en" sz="1800"/>
              <a:t>Test patch-features       </a:t>
            </a:r>
            <a:endParaRPr sz="1800"/>
          </a:p>
        </p:txBody>
      </p:sp>
      <p:sp>
        <p:nvSpPr>
          <p:cNvPr id="1290" name="Google Shape;1290;p45"/>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1" name="Google Shape;1291;p45"/>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34</a:t>
            </a:fld>
            <a:endParaRPr/>
          </a:p>
        </p:txBody>
      </p:sp>
      <p:pic>
        <p:nvPicPr>
          <p:cNvPr id="1292" name="Google Shape;1292;p45"/>
          <p:cNvPicPr preferRelativeResize="0"/>
          <p:nvPr/>
        </p:nvPicPr>
        <p:blipFill>
          <a:blip r:embed="rId3">
            <a:alphaModFix/>
          </a:blip>
          <a:stretch>
            <a:fillRect/>
          </a:stretch>
        </p:blipFill>
        <p:spPr>
          <a:xfrm>
            <a:off x="3428675" y="2088950"/>
            <a:ext cx="2528550" cy="289500"/>
          </a:xfrm>
          <a:prstGeom prst="rect">
            <a:avLst/>
          </a:prstGeom>
          <a:noFill/>
          <a:ln>
            <a:noFill/>
          </a:ln>
        </p:spPr>
      </p:pic>
      <p:pic>
        <p:nvPicPr>
          <p:cNvPr id="1293" name="Google Shape;1293;p45"/>
          <p:cNvPicPr preferRelativeResize="0"/>
          <p:nvPr/>
        </p:nvPicPr>
        <p:blipFill>
          <a:blip r:embed="rId4">
            <a:alphaModFix/>
          </a:blip>
          <a:stretch>
            <a:fillRect/>
          </a:stretch>
        </p:blipFill>
        <p:spPr>
          <a:xfrm>
            <a:off x="5302100" y="1474175"/>
            <a:ext cx="287150" cy="201000"/>
          </a:xfrm>
          <a:prstGeom prst="rect">
            <a:avLst/>
          </a:prstGeom>
          <a:noFill/>
          <a:ln>
            <a:noFill/>
          </a:ln>
        </p:spPr>
      </p:pic>
      <p:pic>
        <p:nvPicPr>
          <p:cNvPr id="1294" name="Google Shape;1294;p45"/>
          <p:cNvPicPr preferRelativeResize="0"/>
          <p:nvPr/>
        </p:nvPicPr>
        <p:blipFill>
          <a:blip r:embed="rId5">
            <a:alphaModFix/>
          </a:blip>
          <a:stretch>
            <a:fillRect/>
          </a:stretch>
        </p:blipFill>
        <p:spPr>
          <a:xfrm>
            <a:off x="2628951" y="1787975"/>
            <a:ext cx="447275" cy="234087"/>
          </a:xfrm>
          <a:prstGeom prst="rect">
            <a:avLst/>
          </a:prstGeom>
          <a:noFill/>
          <a:ln>
            <a:noFill/>
          </a:ln>
        </p:spPr>
      </p:pic>
      <p:pic>
        <p:nvPicPr>
          <p:cNvPr id="1295" name="Google Shape;1295;p45"/>
          <p:cNvPicPr preferRelativeResize="0"/>
          <p:nvPr/>
        </p:nvPicPr>
        <p:blipFill rotWithShape="1">
          <a:blip r:embed="rId6">
            <a:alphaModFix/>
          </a:blip>
          <a:srcRect r="77194"/>
          <a:stretch/>
        </p:blipFill>
        <p:spPr>
          <a:xfrm>
            <a:off x="3926147" y="1158175"/>
            <a:ext cx="153750" cy="201000"/>
          </a:xfrm>
          <a:prstGeom prst="rect">
            <a:avLst/>
          </a:prstGeom>
          <a:noFill/>
          <a:ln>
            <a:noFill/>
          </a:ln>
        </p:spPr>
      </p:pic>
      <p:sp>
        <p:nvSpPr>
          <p:cNvPr id="1296" name="Google Shape;1296;p45"/>
          <p:cNvSpPr/>
          <p:nvPr/>
        </p:nvSpPr>
        <p:spPr>
          <a:xfrm>
            <a:off x="1648010" y="4307748"/>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45"/>
          <p:cNvSpPr/>
          <p:nvPr/>
        </p:nvSpPr>
        <p:spPr>
          <a:xfrm>
            <a:off x="1894108" y="4304560"/>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45"/>
          <p:cNvSpPr/>
          <p:nvPr/>
        </p:nvSpPr>
        <p:spPr>
          <a:xfrm>
            <a:off x="2138926" y="4307762"/>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45"/>
          <p:cNvSpPr/>
          <p:nvPr/>
        </p:nvSpPr>
        <p:spPr>
          <a:xfrm>
            <a:off x="2388315" y="4307762"/>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45"/>
          <p:cNvSpPr/>
          <p:nvPr/>
        </p:nvSpPr>
        <p:spPr>
          <a:xfrm>
            <a:off x="2629842" y="4304560"/>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45"/>
          <p:cNvSpPr/>
          <p:nvPr/>
        </p:nvSpPr>
        <p:spPr>
          <a:xfrm>
            <a:off x="1648018"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45"/>
          <p:cNvSpPr/>
          <p:nvPr/>
        </p:nvSpPr>
        <p:spPr>
          <a:xfrm>
            <a:off x="1894116"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45"/>
          <p:cNvSpPr/>
          <p:nvPr/>
        </p:nvSpPr>
        <p:spPr>
          <a:xfrm>
            <a:off x="2138934"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45"/>
          <p:cNvSpPr/>
          <p:nvPr/>
        </p:nvSpPr>
        <p:spPr>
          <a:xfrm>
            <a:off x="2388273"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45"/>
          <p:cNvSpPr/>
          <p:nvPr/>
        </p:nvSpPr>
        <p:spPr>
          <a:xfrm>
            <a:off x="2629850"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45"/>
          <p:cNvSpPr/>
          <p:nvPr/>
        </p:nvSpPr>
        <p:spPr>
          <a:xfrm>
            <a:off x="1648018"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45"/>
          <p:cNvSpPr/>
          <p:nvPr/>
        </p:nvSpPr>
        <p:spPr>
          <a:xfrm>
            <a:off x="1894116"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8" name="Google Shape;1308;p45"/>
          <p:cNvSpPr/>
          <p:nvPr/>
        </p:nvSpPr>
        <p:spPr>
          <a:xfrm>
            <a:off x="2138941" y="3889593"/>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9" name="Google Shape;1309;p45"/>
          <p:cNvSpPr/>
          <p:nvPr/>
        </p:nvSpPr>
        <p:spPr>
          <a:xfrm>
            <a:off x="2388273"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45"/>
          <p:cNvSpPr/>
          <p:nvPr/>
        </p:nvSpPr>
        <p:spPr>
          <a:xfrm>
            <a:off x="2629850"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45"/>
          <p:cNvSpPr/>
          <p:nvPr/>
        </p:nvSpPr>
        <p:spPr>
          <a:xfrm>
            <a:off x="1648018"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2" name="Google Shape;1312;p45"/>
          <p:cNvSpPr/>
          <p:nvPr/>
        </p:nvSpPr>
        <p:spPr>
          <a:xfrm>
            <a:off x="1894116"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3" name="Google Shape;1313;p45"/>
          <p:cNvSpPr/>
          <p:nvPr/>
        </p:nvSpPr>
        <p:spPr>
          <a:xfrm>
            <a:off x="2138941"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4" name="Google Shape;1314;p45"/>
          <p:cNvSpPr/>
          <p:nvPr/>
        </p:nvSpPr>
        <p:spPr>
          <a:xfrm>
            <a:off x="2388273" y="3677528"/>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5" name="Google Shape;1315;p45"/>
          <p:cNvSpPr/>
          <p:nvPr/>
        </p:nvSpPr>
        <p:spPr>
          <a:xfrm>
            <a:off x="2629850"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6" name="Google Shape;1316;p45"/>
          <p:cNvSpPr/>
          <p:nvPr/>
        </p:nvSpPr>
        <p:spPr>
          <a:xfrm>
            <a:off x="1648018" y="3471462"/>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7" name="Google Shape;1317;p45"/>
          <p:cNvSpPr/>
          <p:nvPr/>
        </p:nvSpPr>
        <p:spPr>
          <a:xfrm>
            <a:off x="1894116" y="347464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8" name="Google Shape;1318;p45"/>
          <p:cNvSpPr/>
          <p:nvPr/>
        </p:nvSpPr>
        <p:spPr>
          <a:xfrm>
            <a:off x="2138934" y="347464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9" name="Google Shape;1319;p45"/>
          <p:cNvSpPr/>
          <p:nvPr/>
        </p:nvSpPr>
        <p:spPr>
          <a:xfrm>
            <a:off x="2388273" y="347464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0" name="Google Shape;1320;p45"/>
          <p:cNvSpPr/>
          <p:nvPr/>
        </p:nvSpPr>
        <p:spPr>
          <a:xfrm>
            <a:off x="2629850" y="3474651"/>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1" name="Google Shape;1321;p45"/>
          <p:cNvSpPr txBox="1"/>
          <p:nvPr/>
        </p:nvSpPr>
        <p:spPr>
          <a:xfrm>
            <a:off x="1356203" y="3890740"/>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1322" name="Google Shape;1322;p45"/>
          <p:cNvSpPr txBox="1"/>
          <p:nvPr/>
        </p:nvSpPr>
        <p:spPr>
          <a:xfrm>
            <a:off x="3091401" y="3890740"/>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pic>
        <p:nvPicPr>
          <p:cNvPr id="1323" name="Google Shape;1323;p45"/>
          <p:cNvPicPr preferRelativeResize="0"/>
          <p:nvPr/>
        </p:nvPicPr>
        <p:blipFill rotWithShape="1">
          <a:blip r:embed="rId3">
            <a:alphaModFix/>
          </a:blip>
          <a:srcRect r="69202"/>
          <a:stretch/>
        </p:blipFill>
        <p:spPr>
          <a:xfrm>
            <a:off x="1894125" y="4725900"/>
            <a:ext cx="778725" cy="289500"/>
          </a:xfrm>
          <a:prstGeom prst="rect">
            <a:avLst/>
          </a:prstGeom>
          <a:noFill/>
          <a:ln>
            <a:noFill/>
          </a:ln>
        </p:spPr>
      </p:pic>
      <p:pic>
        <p:nvPicPr>
          <p:cNvPr id="1324" name="Google Shape;1324;p45"/>
          <p:cNvPicPr preferRelativeResize="0"/>
          <p:nvPr/>
        </p:nvPicPr>
        <p:blipFill>
          <a:blip r:embed="rId5">
            <a:alphaModFix/>
          </a:blip>
          <a:stretch>
            <a:fillRect/>
          </a:stretch>
        </p:blipFill>
        <p:spPr>
          <a:xfrm>
            <a:off x="438464" y="4143163"/>
            <a:ext cx="447275" cy="234087"/>
          </a:xfrm>
          <a:prstGeom prst="rect">
            <a:avLst/>
          </a:prstGeom>
          <a:noFill/>
          <a:ln>
            <a:noFill/>
          </a:ln>
        </p:spPr>
      </p:pic>
      <p:sp>
        <p:nvSpPr>
          <p:cNvPr id="1325" name="Google Shape;1325;p45"/>
          <p:cNvSpPr/>
          <p:nvPr/>
        </p:nvSpPr>
        <p:spPr>
          <a:xfrm>
            <a:off x="963525" y="4174375"/>
            <a:ext cx="395400" cy="234000"/>
          </a:xfrm>
          <a:prstGeom prst="rightArrow">
            <a:avLst>
              <a:gd name="adj1" fmla="val 50000"/>
              <a:gd name="adj2" fmla="val 50000"/>
            </a:avLst>
          </a:prstGeom>
          <a:solidFill>
            <a:srgbClr val="D9D2E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23"/>
                                        </p:tgtEl>
                                        <p:attrNameLst>
                                          <p:attrName>style.visibility</p:attrName>
                                        </p:attrNameLst>
                                      </p:cBhvr>
                                      <p:to>
                                        <p:strVal val="visible"/>
                                      </p:to>
                                    </p:set>
                                    <p:animEffect transition="in" filter="fade">
                                      <p:cBhvr>
                                        <p:cTn id="7" dur="1000"/>
                                        <p:tgtEl>
                                          <p:spTgt spid="1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329"/>
        <p:cNvGrpSpPr/>
        <p:nvPr/>
      </p:nvGrpSpPr>
      <p:grpSpPr>
        <a:xfrm>
          <a:off x="0" y="0"/>
          <a:ext cx="0" cy="0"/>
          <a:chOff x="0" y="0"/>
          <a:chExt cx="0" cy="0"/>
        </a:xfrm>
      </p:grpSpPr>
      <p:sp>
        <p:nvSpPr>
          <p:cNvPr id="1330" name="Google Shape;1330;p46"/>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2.3. Anomaly Detection with </a:t>
            </a:r>
            <a:r>
              <a:rPr lang="en" sz="2400" b="1" i="1">
                <a:latin typeface="PT Serif"/>
                <a:ea typeface="PT Serif"/>
                <a:cs typeface="PT Serif"/>
                <a:sym typeface="PT Serif"/>
              </a:rPr>
              <a:t>PatchCore</a:t>
            </a:r>
            <a:endParaRPr sz="2400" b="1" i="1">
              <a:latin typeface="PT Serif"/>
              <a:ea typeface="PT Serif"/>
              <a:cs typeface="PT Serif"/>
              <a:sym typeface="PT Serif"/>
            </a:endParaRPr>
          </a:p>
        </p:txBody>
      </p:sp>
      <p:sp>
        <p:nvSpPr>
          <p:cNvPr id="1331" name="Google Shape;1331;p46"/>
          <p:cNvSpPr txBox="1">
            <a:spLocks noGrp="1"/>
          </p:cNvSpPr>
          <p:nvPr>
            <p:ph type="body" idx="1"/>
          </p:nvPr>
        </p:nvSpPr>
        <p:spPr>
          <a:xfrm>
            <a:off x="388950" y="1038000"/>
            <a:ext cx="8051400" cy="23736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a:t>Image-level anomaly score    :</a:t>
            </a:r>
            <a:r>
              <a:rPr lang="en" sz="1800"/>
              <a:t> </a:t>
            </a:r>
            <a:endParaRPr sz="1800"/>
          </a:p>
          <a:p>
            <a:pPr marL="914400" lvl="1" indent="-342900" algn="l" rtl="0">
              <a:lnSpc>
                <a:spcPct val="115000"/>
              </a:lnSpc>
              <a:spcBef>
                <a:spcPts val="0"/>
              </a:spcBef>
              <a:spcAft>
                <a:spcPts val="0"/>
              </a:spcAft>
              <a:buSzPts val="1800"/>
              <a:buChar char="○"/>
            </a:pPr>
            <a:r>
              <a:rPr lang="en" sz="1800"/>
              <a:t>Nominal patch-feature memory bank:       .</a:t>
            </a:r>
            <a:endParaRPr sz="1800"/>
          </a:p>
          <a:p>
            <a:pPr marL="914400" lvl="1" indent="-342900" algn="l" rtl="0">
              <a:lnSpc>
                <a:spcPct val="115000"/>
              </a:lnSpc>
              <a:spcBef>
                <a:spcPts val="0"/>
              </a:spcBef>
              <a:spcAft>
                <a:spcPts val="0"/>
              </a:spcAft>
              <a:buSzPts val="1800"/>
              <a:buChar char="○"/>
            </a:pPr>
            <a:r>
              <a:rPr lang="en" sz="1800"/>
              <a:t>Test image:         . </a:t>
            </a:r>
            <a:endParaRPr sz="1800"/>
          </a:p>
          <a:p>
            <a:pPr marL="914400" lvl="1" indent="-342900" algn="l" rtl="0">
              <a:lnSpc>
                <a:spcPct val="115000"/>
              </a:lnSpc>
              <a:spcBef>
                <a:spcPts val="0"/>
              </a:spcBef>
              <a:spcAft>
                <a:spcPts val="0"/>
              </a:spcAft>
              <a:buSzPts val="1800"/>
              <a:buChar char="○"/>
            </a:pPr>
            <a:r>
              <a:rPr lang="en" sz="1800"/>
              <a:t>Test patch-features </a:t>
            </a:r>
            <a:endParaRPr sz="1800"/>
          </a:p>
          <a:p>
            <a:pPr marL="914400" lvl="1" indent="-342900" algn="l" rtl="0">
              <a:lnSpc>
                <a:spcPct val="115000"/>
              </a:lnSpc>
              <a:spcBef>
                <a:spcPts val="0"/>
              </a:spcBef>
              <a:spcAft>
                <a:spcPts val="0"/>
              </a:spcAft>
              <a:buSzPts val="1800"/>
              <a:buChar char="○"/>
            </a:pPr>
            <a:endParaRPr sz="1800"/>
          </a:p>
          <a:p>
            <a:pPr marL="914400" lvl="1" indent="-342900" algn="l" rtl="0">
              <a:lnSpc>
                <a:spcPct val="115000"/>
              </a:lnSpc>
              <a:spcBef>
                <a:spcPts val="0"/>
              </a:spcBef>
              <a:spcAft>
                <a:spcPts val="0"/>
              </a:spcAft>
              <a:buSzPts val="1800"/>
              <a:buChar char="○"/>
            </a:pPr>
            <a:endParaRPr sz="1800"/>
          </a:p>
          <a:p>
            <a:pPr marL="914400" lvl="1" indent="-342900" algn="l" rtl="0">
              <a:lnSpc>
                <a:spcPct val="115000"/>
              </a:lnSpc>
              <a:spcBef>
                <a:spcPts val="0"/>
              </a:spcBef>
              <a:spcAft>
                <a:spcPts val="0"/>
              </a:spcAft>
              <a:buSzPts val="1800"/>
              <a:buChar char="○"/>
            </a:pPr>
            <a:r>
              <a:rPr lang="en" sz="1800"/>
              <a:t>      </a:t>
            </a:r>
            <a:endParaRPr sz="1800"/>
          </a:p>
        </p:txBody>
      </p:sp>
      <p:sp>
        <p:nvSpPr>
          <p:cNvPr id="1332" name="Google Shape;1332;p46"/>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33" name="Google Shape;1333;p46"/>
          <p:cNvPicPr preferRelativeResize="0"/>
          <p:nvPr/>
        </p:nvPicPr>
        <p:blipFill rotWithShape="1">
          <a:blip r:embed="rId3">
            <a:alphaModFix/>
          </a:blip>
          <a:srcRect b="45450"/>
          <a:stretch/>
        </p:blipFill>
        <p:spPr>
          <a:xfrm>
            <a:off x="1388050" y="2448713"/>
            <a:ext cx="4938197" cy="526775"/>
          </a:xfrm>
          <a:prstGeom prst="rect">
            <a:avLst/>
          </a:prstGeom>
          <a:noFill/>
          <a:ln>
            <a:noFill/>
          </a:ln>
        </p:spPr>
      </p:pic>
      <p:sp>
        <p:nvSpPr>
          <p:cNvPr id="1334" name="Google Shape;1334;p46"/>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35</a:t>
            </a:fld>
            <a:endParaRPr/>
          </a:p>
        </p:txBody>
      </p:sp>
      <p:pic>
        <p:nvPicPr>
          <p:cNvPr id="1335" name="Google Shape;1335;p46"/>
          <p:cNvPicPr preferRelativeResize="0"/>
          <p:nvPr/>
        </p:nvPicPr>
        <p:blipFill>
          <a:blip r:embed="rId4">
            <a:alphaModFix/>
          </a:blip>
          <a:stretch>
            <a:fillRect/>
          </a:stretch>
        </p:blipFill>
        <p:spPr>
          <a:xfrm>
            <a:off x="3428675" y="2088950"/>
            <a:ext cx="2528550" cy="289500"/>
          </a:xfrm>
          <a:prstGeom prst="rect">
            <a:avLst/>
          </a:prstGeom>
          <a:noFill/>
          <a:ln>
            <a:noFill/>
          </a:ln>
        </p:spPr>
      </p:pic>
      <p:pic>
        <p:nvPicPr>
          <p:cNvPr id="1336" name="Google Shape;1336;p46"/>
          <p:cNvPicPr preferRelativeResize="0"/>
          <p:nvPr/>
        </p:nvPicPr>
        <p:blipFill>
          <a:blip r:embed="rId5">
            <a:alphaModFix/>
          </a:blip>
          <a:stretch>
            <a:fillRect/>
          </a:stretch>
        </p:blipFill>
        <p:spPr>
          <a:xfrm>
            <a:off x="5302100" y="1474175"/>
            <a:ext cx="287150" cy="201000"/>
          </a:xfrm>
          <a:prstGeom prst="rect">
            <a:avLst/>
          </a:prstGeom>
          <a:noFill/>
          <a:ln>
            <a:noFill/>
          </a:ln>
        </p:spPr>
      </p:pic>
      <p:pic>
        <p:nvPicPr>
          <p:cNvPr id="1337" name="Google Shape;1337;p46"/>
          <p:cNvPicPr preferRelativeResize="0"/>
          <p:nvPr/>
        </p:nvPicPr>
        <p:blipFill>
          <a:blip r:embed="rId6">
            <a:alphaModFix/>
          </a:blip>
          <a:stretch>
            <a:fillRect/>
          </a:stretch>
        </p:blipFill>
        <p:spPr>
          <a:xfrm>
            <a:off x="2628951" y="1787975"/>
            <a:ext cx="447275" cy="234087"/>
          </a:xfrm>
          <a:prstGeom prst="rect">
            <a:avLst/>
          </a:prstGeom>
          <a:noFill/>
          <a:ln>
            <a:noFill/>
          </a:ln>
        </p:spPr>
      </p:pic>
      <p:pic>
        <p:nvPicPr>
          <p:cNvPr id="1338" name="Google Shape;1338;p46"/>
          <p:cNvPicPr preferRelativeResize="0"/>
          <p:nvPr/>
        </p:nvPicPr>
        <p:blipFill rotWithShape="1">
          <a:blip r:embed="rId7">
            <a:alphaModFix/>
          </a:blip>
          <a:srcRect r="77194"/>
          <a:stretch/>
        </p:blipFill>
        <p:spPr>
          <a:xfrm>
            <a:off x="3926147" y="1158175"/>
            <a:ext cx="153750" cy="201000"/>
          </a:xfrm>
          <a:prstGeom prst="rect">
            <a:avLst/>
          </a:prstGeom>
          <a:noFill/>
          <a:ln>
            <a:noFill/>
          </a:ln>
        </p:spPr>
      </p:pic>
      <p:pic>
        <p:nvPicPr>
          <p:cNvPr id="1339" name="Google Shape;1339;p46"/>
          <p:cNvPicPr preferRelativeResize="0"/>
          <p:nvPr/>
        </p:nvPicPr>
        <p:blipFill rotWithShape="1">
          <a:blip r:embed="rId3">
            <a:alphaModFix/>
          </a:blip>
          <a:srcRect l="17900" t="62204" r="35399"/>
          <a:stretch/>
        </p:blipFill>
        <p:spPr>
          <a:xfrm>
            <a:off x="1388050" y="3013925"/>
            <a:ext cx="2311519" cy="365850"/>
          </a:xfrm>
          <a:prstGeom prst="rect">
            <a:avLst/>
          </a:prstGeom>
          <a:noFill/>
          <a:ln>
            <a:noFill/>
          </a:ln>
        </p:spPr>
      </p:pic>
      <p:sp>
        <p:nvSpPr>
          <p:cNvPr id="1340" name="Google Shape;1340;p46"/>
          <p:cNvSpPr/>
          <p:nvPr/>
        </p:nvSpPr>
        <p:spPr>
          <a:xfrm>
            <a:off x="884300" y="2715075"/>
            <a:ext cx="319500" cy="23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1" name="Google Shape;1341;p46"/>
          <p:cNvSpPr/>
          <p:nvPr/>
        </p:nvSpPr>
        <p:spPr>
          <a:xfrm>
            <a:off x="1648010" y="4307748"/>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2" name="Google Shape;1342;p46"/>
          <p:cNvSpPr/>
          <p:nvPr/>
        </p:nvSpPr>
        <p:spPr>
          <a:xfrm>
            <a:off x="1894108" y="4304560"/>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3" name="Google Shape;1343;p46"/>
          <p:cNvSpPr/>
          <p:nvPr/>
        </p:nvSpPr>
        <p:spPr>
          <a:xfrm>
            <a:off x="2138926" y="4307762"/>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4" name="Google Shape;1344;p46"/>
          <p:cNvSpPr/>
          <p:nvPr/>
        </p:nvSpPr>
        <p:spPr>
          <a:xfrm>
            <a:off x="2388315" y="4307762"/>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5" name="Google Shape;1345;p46"/>
          <p:cNvSpPr/>
          <p:nvPr/>
        </p:nvSpPr>
        <p:spPr>
          <a:xfrm>
            <a:off x="2629842" y="4304560"/>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6" name="Google Shape;1346;p46"/>
          <p:cNvSpPr/>
          <p:nvPr/>
        </p:nvSpPr>
        <p:spPr>
          <a:xfrm>
            <a:off x="1648018"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7" name="Google Shape;1347;p46"/>
          <p:cNvSpPr/>
          <p:nvPr/>
        </p:nvSpPr>
        <p:spPr>
          <a:xfrm>
            <a:off x="1894116"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8" name="Google Shape;1348;p46"/>
          <p:cNvSpPr/>
          <p:nvPr/>
        </p:nvSpPr>
        <p:spPr>
          <a:xfrm>
            <a:off x="2138934"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9" name="Google Shape;1349;p46"/>
          <p:cNvSpPr/>
          <p:nvPr/>
        </p:nvSpPr>
        <p:spPr>
          <a:xfrm>
            <a:off x="2388273"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0" name="Google Shape;1350;p46"/>
          <p:cNvSpPr/>
          <p:nvPr/>
        </p:nvSpPr>
        <p:spPr>
          <a:xfrm>
            <a:off x="2629850"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1" name="Google Shape;1351;p46"/>
          <p:cNvSpPr/>
          <p:nvPr/>
        </p:nvSpPr>
        <p:spPr>
          <a:xfrm>
            <a:off x="1648018"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2" name="Google Shape;1352;p46"/>
          <p:cNvSpPr/>
          <p:nvPr/>
        </p:nvSpPr>
        <p:spPr>
          <a:xfrm>
            <a:off x="1894116"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3" name="Google Shape;1353;p46"/>
          <p:cNvSpPr/>
          <p:nvPr/>
        </p:nvSpPr>
        <p:spPr>
          <a:xfrm>
            <a:off x="2138941" y="3889593"/>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4" name="Google Shape;1354;p46"/>
          <p:cNvSpPr/>
          <p:nvPr/>
        </p:nvSpPr>
        <p:spPr>
          <a:xfrm>
            <a:off x="2388273"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5" name="Google Shape;1355;p46"/>
          <p:cNvSpPr/>
          <p:nvPr/>
        </p:nvSpPr>
        <p:spPr>
          <a:xfrm>
            <a:off x="2629850"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6" name="Google Shape;1356;p46"/>
          <p:cNvSpPr/>
          <p:nvPr/>
        </p:nvSpPr>
        <p:spPr>
          <a:xfrm>
            <a:off x="1648018"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7" name="Google Shape;1357;p46"/>
          <p:cNvSpPr/>
          <p:nvPr/>
        </p:nvSpPr>
        <p:spPr>
          <a:xfrm>
            <a:off x="1894116"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8" name="Google Shape;1358;p46"/>
          <p:cNvSpPr/>
          <p:nvPr/>
        </p:nvSpPr>
        <p:spPr>
          <a:xfrm>
            <a:off x="2138941"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9" name="Google Shape;1359;p46"/>
          <p:cNvSpPr/>
          <p:nvPr/>
        </p:nvSpPr>
        <p:spPr>
          <a:xfrm>
            <a:off x="2388273" y="3677528"/>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0" name="Google Shape;1360;p46"/>
          <p:cNvSpPr/>
          <p:nvPr/>
        </p:nvSpPr>
        <p:spPr>
          <a:xfrm>
            <a:off x="2629850"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1" name="Google Shape;1361;p46"/>
          <p:cNvSpPr/>
          <p:nvPr/>
        </p:nvSpPr>
        <p:spPr>
          <a:xfrm>
            <a:off x="1648018" y="3471462"/>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2" name="Google Shape;1362;p46"/>
          <p:cNvSpPr/>
          <p:nvPr/>
        </p:nvSpPr>
        <p:spPr>
          <a:xfrm>
            <a:off x="1894116" y="347464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3" name="Google Shape;1363;p46"/>
          <p:cNvSpPr/>
          <p:nvPr/>
        </p:nvSpPr>
        <p:spPr>
          <a:xfrm>
            <a:off x="2138934" y="347464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4" name="Google Shape;1364;p46"/>
          <p:cNvSpPr/>
          <p:nvPr/>
        </p:nvSpPr>
        <p:spPr>
          <a:xfrm>
            <a:off x="2388273" y="347464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5" name="Google Shape;1365;p46"/>
          <p:cNvSpPr/>
          <p:nvPr/>
        </p:nvSpPr>
        <p:spPr>
          <a:xfrm>
            <a:off x="2629850" y="3474651"/>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6" name="Google Shape;1366;p46"/>
          <p:cNvSpPr txBox="1"/>
          <p:nvPr/>
        </p:nvSpPr>
        <p:spPr>
          <a:xfrm>
            <a:off x="1356203" y="3890740"/>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1367" name="Google Shape;1367;p46"/>
          <p:cNvSpPr txBox="1"/>
          <p:nvPr/>
        </p:nvSpPr>
        <p:spPr>
          <a:xfrm>
            <a:off x="3091401" y="3890740"/>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pic>
        <p:nvPicPr>
          <p:cNvPr id="1368" name="Google Shape;1368;p46"/>
          <p:cNvPicPr preferRelativeResize="0"/>
          <p:nvPr/>
        </p:nvPicPr>
        <p:blipFill rotWithShape="1">
          <a:blip r:embed="rId4">
            <a:alphaModFix/>
          </a:blip>
          <a:srcRect r="69202"/>
          <a:stretch/>
        </p:blipFill>
        <p:spPr>
          <a:xfrm>
            <a:off x="1894125" y="4725900"/>
            <a:ext cx="778725" cy="289500"/>
          </a:xfrm>
          <a:prstGeom prst="rect">
            <a:avLst/>
          </a:prstGeom>
          <a:noFill/>
          <a:ln>
            <a:noFill/>
          </a:ln>
        </p:spPr>
      </p:pic>
      <p:pic>
        <p:nvPicPr>
          <p:cNvPr id="1369" name="Google Shape;1369;p46"/>
          <p:cNvPicPr preferRelativeResize="0"/>
          <p:nvPr/>
        </p:nvPicPr>
        <p:blipFill>
          <a:blip r:embed="rId6">
            <a:alphaModFix/>
          </a:blip>
          <a:stretch>
            <a:fillRect/>
          </a:stretch>
        </p:blipFill>
        <p:spPr>
          <a:xfrm>
            <a:off x="438464" y="4143163"/>
            <a:ext cx="447275" cy="234087"/>
          </a:xfrm>
          <a:prstGeom prst="rect">
            <a:avLst/>
          </a:prstGeom>
          <a:noFill/>
          <a:ln>
            <a:noFill/>
          </a:ln>
        </p:spPr>
      </p:pic>
      <p:sp>
        <p:nvSpPr>
          <p:cNvPr id="1370" name="Google Shape;1370;p46"/>
          <p:cNvSpPr/>
          <p:nvPr/>
        </p:nvSpPr>
        <p:spPr>
          <a:xfrm>
            <a:off x="963525" y="4174375"/>
            <a:ext cx="395400" cy="234000"/>
          </a:xfrm>
          <a:prstGeom prst="rightArrow">
            <a:avLst>
              <a:gd name="adj1" fmla="val 50000"/>
              <a:gd name="adj2" fmla="val 50000"/>
            </a:avLst>
          </a:prstGeom>
          <a:solidFill>
            <a:srgbClr val="D9D2E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1" name="Google Shape;1371;p46"/>
          <p:cNvSpPr/>
          <p:nvPr/>
        </p:nvSpPr>
        <p:spPr>
          <a:xfrm>
            <a:off x="4028975" y="2409525"/>
            <a:ext cx="2311500" cy="526800"/>
          </a:xfrm>
          <a:prstGeom prst="roundRect">
            <a:avLst>
              <a:gd name="adj" fmla="val 16667"/>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2" name="Google Shape;1372;p46"/>
          <p:cNvSpPr/>
          <p:nvPr/>
        </p:nvSpPr>
        <p:spPr>
          <a:xfrm>
            <a:off x="5897599" y="3285002"/>
            <a:ext cx="259200" cy="259200"/>
          </a:xfrm>
          <a:prstGeom prst="ellipse">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3" name="Google Shape;1373;p46"/>
          <p:cNvSpPr/>
          <p:nvPr/>
        </p:nvSpPr>
        <p:spPr>
          <a:xfrm>
            <a:off x="7679331" y="4371553"/>
            <a:ext cx="259200" cy="259200"/>
          </a:xfrm>
          <a:prstGeom prst="ellipse">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4" name="Google Shape;1374;p46"/>
          <p:cNvSpPr/>
          <p:nvPr/>
        </p:nvSpPr>
        <p:spPr>
          <a:xfrm>
            <a:off x="8070954" y="4687111"/>
            <a:ext cx="259200" cy="2592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5" name="Google Shape;1375;p46"/>
          <p:cNvSpPr/>
          <p:nvPr/>
        </p:nvSpPr>
        <p:spPr>
          <a:xfrm>
            <a:off x="7971795" y="3199050"/>
            <a:ext cx="259200" cy="2592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76" name="Google Shape;1376;p46"/>
          <p:cNvCxnSpPr>
            <a:stCxn id="1372" idx="6"/>
            <a:endCxn id="1375" idx="2"/>
          </p:cNvCxnSpPr>
          <p:nvPr/>
        </p:nvCxnSpPr>
        <p:spPr>
          <a:xfrm rot="10800000" flipH="1">
            <a:off x="6156799" y="3328502"/>
            <a:ext cx="1815000" cy="86100"/>
          </a:xfrm>
          <a:prstGeom prst="straightConnector1">
            <a:avLst/>
          </a:prstGeom>
          <a:noFill/>
          <a:ln w="9525" cap="flat" cmpd="sng">
            <a:solidFill>
              <a:schemeClr val="dk2"/>
            </a:solidFill>
            <a:prstDash val="solid"/>
            <a:round/>
            <a:headEnd type="none" w="med" len="med"/>
            <a:tailEnd type="none" w="med" len="med"/>
          </a:ln>
        </p:spPr>
      </p:cxnSp>
      <p:cxnSp>
        <p:nvCxnSpPr>
          <p:cNvPr id="1377" name="Google Shape;1377;p46"/>
          <p:cNvCxnSpPr>
            <a:stCxn id="1373" idx="5"/>
            <a:endCxn id="1374" idx="1"/>
          </p:cNvCxnSpPr>
          <p:nvPr/>
        </p:nvCxnSpPr>
        <p:spPr>
          <a:xfrm>
            <a:off x="7900572" y="4592794"/>
            <a:ext cx="208200" cy="132300"/>
          </a:xfrm>
          <a:prstGeom prst="straightConnector1">
            <a:avLst/>
          </a:prstGeom>
          <a:noFill/>
          <a:ln w="9525" cap="flat" cmpd="sng">
            <a:solidFill>
              <a:schemeClr val="dk2"/>
            </a:solidFill>
            <a:prstDash val="solid"/>
            <a:round/>
            <a:headEnd type="none" w="med" len="med"/>
            <a:tailEnd type="none" w="med" len="med"/>
          </a:ln>
        </p:spPr>
      </p:cxnSp>
      <p:sp>
        <p:nvSpPr>
          <p:cNvPr id="1378" name="Google Shape;1378;p46"/>
          <p:cNvSpPr txBox="1"/>
          <p:nvPr/>
        </p:nvSpPr>
        <p:spPr>
          <a:xfrm>
            <a:off x="7971802" y="4276000"/>
            <a:ext cx="259200" cy="400200"/>
          </a:xfrm>
          <a:prstGeom prst="rect">
            <a:avLst/>
          </a:prstGeom>
          <a:noFill/>
          <a:ln w="9525" cap="flat" cmpd="sng">
            <a:solidFill>
              <a:srgbClr val="F4CCCC"/>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379" name="Google Shape;1379;p46"/>
          <p:cNvSpPr txBox="1"/>
          <p:nvPr/>
        </p:nvSpPr>
        <p:spPr>
          <a:xfrm>
            <a:off x="6960924" y="3361575"/>
            <a:ext cx="259200" cy="4002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7</a:t>
            </a:r>
            <a:endParaRPr>
              <a:solidFill>
                <a:srgbClr val="FF0000"/>
              </a:solidFill>
              <a:latin typeface="PT Serif"/>
              <a:ea typeface="PT Serif"/>
              <a:cs typeface="PT Serif"/>
              <a:sym typeface="PT Serif"/>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68"/>
                                        </p:tgtEl>
                                        <p:attrNameLst>
                                          <p:attrName>style.visibility</p:attrName>
                                        </p:attrNameLst>
                                      </p:cBhvr>
                                      <p:to>
                                        <p:strVal val="visible"/>
                                      </p:to>
                                    </p:set>
                                    <p:animEffect transition="in" filter="fade">
                                      <p:cBhvr>
                                        <p:cTn id="7" dur="1000"/>
                                        <p:tgtEl>
                                          <p:spTgt spid="1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383"/>
        <p:cNvGrpSpPr/>
        <p:nvPr/>
      </p:nvGrpSpPr>
      <p:grpSpPr>
        <a:xfrm>
          <a:off x="0" y="0"/>
          <a:ext cx="0" cy="0"/>
          <a:chOff x="0" y="0"/>
          <a:chExt cx="0" cy="0"/>
        </a:xfrm>
      </p:grpSpPr>
      <p:sp>
        <p:nvSpPr>
          <p:cNvPr id="1384" name="Google Shape;1384;p47"/>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2.3. Anomaly Detection with </a:t>
            </a:r>
            <a:r>
              <a:rPr lang="en" sz="2400" b="1" i="1">
                <a:latin typeface="PT Serif"/>
                <a:ea typeface="PT Serif"/>
                <a:cs typeface="PT Serif"/>
                <a:sym typeface="PT Serif"/>
              </a:rPr>
              <a:t>PatchCore</a:t>
            </a:r>
            <a:endParaRPr sz="2400" b="1" i="1">
              <a:latin typeface="PT Serif"/>
              <a:ea typeface="PT Serif"/>
              <a:cs typeface="PT Serif"/>
              <a:sym typeface="PT Serif"/>
            </a:endParaRPr>
          </a:p>
        </p:txBody>
      </p:sp>
      <p:sp>
        <p:nvSpPr>
          <p:cNvPr id="1385" name="Google Shape;1385;p47"/>
          <p:cNvSpPr txBox="1">
            <a:spLocks noGrp="1"/>
          </p:cNvSpPr>
          <p:nvPr>
            <p:ph type="body" idx="1"/>
          </p:nvPr>
        </p:nvSpPr>
        <p:spPr>
          <a:xfrm>
            <a:off x="388950" y="1038000"/>
            <a:ext cx="8051400" cy="23736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a:t>Image-level anomaly score    :</a:t>
            </a:r>
            <a:r>
              <a:rPr lang="en" sz="1800"/>
              <a:t> </a:t>
            </a:r>
            <a:endParaRPr sz="1800"/>
          </a:p>
          <a:p>
            <a:pPr marL="914400" lvl="1" indent="-342900" algn="l" rtl="0">
              <a:lnSpc>
                <a:spcPct val="115000"/>
              </a:lnSpc>
              <a:spcBef>
                <a:spcPts val="0"/>
              </a:spcBef>
              <a:spcAft>
                <a:spcPts val="0"/>
              </a:spcAft>
              <a:buSzPts val="1800"/>
              <a:buChar char="○"/>
            </a:pPr>
            <a:r>
              <a:rPr lang="en" sz="1800"/>
              <a:t>Nominal patch-feature memory bank:       .</a:t>
            </a:r>
            <a:endParaRPr sz="1800"/>
          </a:p>
          <a:p>
            <a:pPr marL="914400" lvl="1" indent="-342900" algn="l" rtl="0">
              <a:lnSpc>
                <a:spcPct val="115000"/>
              </a:lnSpc>
              <a:spcBef>
                <a:spcPts val="0"/>
              </a:spcBef>
              <a:spcAft>
                <a:spcPts val="0"/>
              </a:spcAft>
              <a:buSzPts val="1800"/>
              <a:buChar char="○"/>
            </a:pPr>
            <a:r>
              <a:rPr lang="en" sz="1800"/>
              <a:t>Test image:         . </a:t>
            </a:r>
            <a:endParaRPr sz="1800"/>
          </a:p>
          <a:p>
            <a:pPr marL="914400" lvl="1" indent="-342900" algn="l" rtl="0">
              <a:lnSpc>
                <a:spcPct val="115000"/>
              </a:lnSpc>
              <a:spcBef>
                <a:spcPts val="0"/>
              </a:spcBef>
              <a:spcAft>
                <a:spcPts val="0"/>
              </a:spcAft>
              <a:buSzPts val="1800"/>
              <a:buChar char="○"/>
            </a:pPr>
            <a:r>
              <a:rPr lang="en" sz="1800"/>
              <a:t>Test patch-features </a:t>
            </a:r>
            <a:endParaRPr sz="1800"/>
          </a:p>
          <a:p>
            <a:pPr marL="914400" lvl="1" indent="-342900" algn="l" rtl="0">
              <a:lnSpc>
                <a:spcPct val="115000"/>
              </a:lnSpc>
              <a:spcBef>
                <a:spcPts val="0"/>
              </a:spcBef>
              <a:spcAft>
                <a:spcPts val="0"/>
              </a:spcAft>
              <a:buSzPts val="1800"/>
              <a:buChar char="○"/>
            </a:pPr>
            <a:endParaRPr sz="1800"/>
          </a:p>
          <a:p>
            <a:pPr marL="914400" lvl="1" indent="-342900" algn="l" rtl="0">
              <a:lnSpc>
                <a:spcPct val="115000"/>
              </a:lnSpc>
              <a:spcBef>
                <a:spcPts val="0"/>
              </a:spcBef>
              <a:spcAft>
                <a:spcPts val="0"/>
              </a:spcAft>
              <a:buSzPts val="1800"/>
              <a:buChar char="○"/>
            </a:pPr>
            <a:endParaRPr sz="1800"/>
          </a:p>
          <a:p>
            <a:pPr marL="914400" lvl="1" indent="-342900" algn="l" rtl="0">
              <a:lnSpc>
                <a:spcPct val="115000"/>
              </a:lnSpc>
              <a:spcBef>
                <a:spcPts val="0"/>
              </a:spcBef>
              <a:spcAft>
                <a:spcPts val="0"/>
              </a:spcAft>
              <a:buSzPts val="1800"/>
              <a:buChar char="○"/>
            </a:pPr>
            <a:r>
              <a:rPr lang="en" sz="1800"/>
              <a:t>      </a:t>
            </a:r>
            <a:endParaRPr sz="1800"/>
          </a:p>
        </p:txBody>
      </p:sp>
      <p:sp>
        <p:nvSpPr>
          <p:cNvPr id="1386" name="Google Shape;1386;p47"/>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87" name="Google Shape;1387;p47"/>
          <p:cNvPicPr preferRelativeResize="0"/>
          <p:nvPr/>
        </p:nvPicPr>
        <p:blipFill rotWithShape="1">
          <a:blip r:embed="rId3">
            <a:alphaModFix/>
          </a:blip>
          <a:srcRect b="45450"/>
          <a:stretch/>
        </p:blipFill>
        <p:spPr>
          <a:xfrm>
            <a:off x="1388050" y="2448713"/>
            <a:ext cx="4938197" cy="526775"/>
          </a:xfrm>
          <a:prstGeom prst="rect">
            <a:avLst/>
          </a:prstGeom>
          <a:noFill/>
          <a:ln>
            <a:noFill/>
          </a:ln>
        </p:spPr>
      </p:pic>
      <p:sp>
        <p:nvSpPr>
          <p:cNvPr id="1388" name="Google Shape;1388;p47"/>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36</a:t>
            </a:fld>
            <a:endParaRPr/>
          </a:p>
        </p:txBody>
      </p:sp>
      <p:pic>
        <p:nvPicPr>
          <p:cNvPr id="1389" name="Google Shape;1389;p47"/>
          <p:cNvPicPr preferRelativeResize="0"/>
          <p:nvPr/>
        </p:nvPicPr>
        <p:blipFill>
          <a:blip r:embed="rId4">
            <a:alphaModFix/>
          </a:blip>
          <a:stretch>
            <a:fillRect/>
          </a:stretch>
        </p:blipFill>
        <p:spPr>
          <a:xfrm>
            <a:off x="3428675" y="2088950"/>
            <a:ext cx="2528550" cy="289500"/>
          </a:xfrm>
          <a:prstGeom prst="rect">
            <a:avLst/>
          </a:prstGeom>
          <a:noFill/>
          <a:ln>
            <a:noFill/>
          </a:ln>
        </p:spPr>
      </p:pic>
      <p:pic>
        <p:nvPicPr>
          <p:cNvPr id="1390" name="Google Shape;1390;p47"/>
          <p:cNvPicPr preferRelativeResize="0"/>
          <p:nvPr/>
        </p:nvPicPr>
        <p:blipFill>
          <a:blip r:embed="rId5">
            <a:alphaModFix/>
          </a:blip>
          <a:stretch>
            <a:fillRect/>
          </a:stretch>
        </p:blipFill>
        <p:spPr>
          <a:xfrm>
            <a:off x="5302100" y="1474175"/>
            <a:ext cx="287150" cy="201000"/>
          </a:xfrm>
          <a:prstGeom prst="rect">
            <a:avLst/>
          </a:prstGeom>
          <a:noFill/>
          <a:ln>
            <a:noFill/>
          </a:ln>
        </p:spPr>
      </p:pic>
      <p:pic>
        <p:nvPicPr>
          <p:cNvPr id="1391" name="Google Shape;1391;p47"/>
          <p:cNvPicPr preferRelativeResize="0"/>
          <p:nvPr/>
        </p:nvPicPr>
        <p:blipFill>
          <a:blip r:embed="rId6">
            <a:alphaModFix/>
          </a:blip>
          <a:stretch>
            <a:fillRect/>
          </a:stretch>
        </p:blipFill>
        <p:spPr>
          <a:xfrm>
            <a:off x="2628951" y="1787975"/>
            <a:ext cx="447275" cy="234087"/>
          </a:xfrm>
          <a:prstGeom prst="rect">
            <a:avLst/>
          </a:prstGeom>
          <a:noFill/>
          <a:ln>
            <a:noFill/>
          </a:ln>
        </p:spPr>
      </p:pic>
      <p:pic>
        <p:nvPicPr>
          <p:cNvPr id="1392" name="Google Shape;1392;p47"/>
          <p:cNvPicPr preferRelativeResize="0"/>
          <p:nvPr/>
        </p:nvPicPr>
        <p:blipFill rotWithShape="1">
          <a:blip r:embed="rId7">
            <a:alphaModFix/>
          </a:blip>
          <a:srcRect r="77194"/>
          <a:stretch/>
        </p:blipFill>
        <p:spPr>
          <a:xfrm>
            <a:off x="3926147" y="1158175"/>
            <a:ext cx="153750" cy="201000"/>
          </a:xfrm>
          <a:prstGeom prst="rect">
            <a:avLst/>
          </a:prstGeom>
          <a:noFill/>
          <a:ln>
            <a:noFill/>
          </a:ln>
        </p:spPr>
      </p:pic>
      <p:pic>
        <p:nvPicPr>
          <p:cNvPr id="1393" name="Google Shape;1393;p47"/>
          <p:cNvPicPr preferRelativeResize="0"/>
          <p:nvPr/>
        </p:nvPicPr>
        <p:blipFill rotWithShape="1">
          <a:blip r:embed="rId3">
            <a:alphaModFix/>
          </a:blip>
          <a:srcRect l="17900" t="62204" r="35399"/>
          <a:stretch/>
        </p:blipFill>
        <p:spPr>
          <a:xfrm>
            <a:off x="1388050" y="3013925"/>
            <a:ext cx="2311519" cy="365850"/>
          </a:xfrm>
          <a:prstGeom prst="rect">
            <a:avLst/>
          </a:prstGeom>
          <a:noFill/>
          <a:ln>
            <a:noFill/>
          </a:ln>
        </p:spPr>
      </p:pic>
      <p:sp>
        <p:nvSpPr>
          <p:cNvPr id="1394" name="Google Shape;1394;p47"/>
          <p:cNvSpPr/>
          <p:nvPr/>
        </p:nvSpPr>
        <p:spPr>
          <a:xfrm>
            <a:off x="884300" y="2715075"/>
            <a:ext cx="319500" cy="23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5" name="Google Shape;1395;p47"/>
          <p:cNvSpPr/>
          <p:nvPr/>
        </p:nvSpPr>
        <p:spPr>
          <a:xfrm>
            <a:off x="1648010" y="4307748"/>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6" name="Google Shape;1396;p47"/>
          <p:cNvSpPr/>
          <p:nvPr/>
        </p:nvSpPr>
        <p:spPr>
          <a:xfrm>
            <a:off x="1894108" y="4304560"/>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7" name="Google Shape;1397;p47"/>
          <p:cNvSpPr/>
          <p:nvPr/>
        </p:nvSpPr>
        <p:spPr>
          <a:xfrm>
            <a:off x="2138926" y="4295387"/>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8" name="Google Shape;1398;p47"/>
          <p:cNvSpPr/>
          <p:nvPr/>
        </p:nvSpPr>
        <p:spPr>
          <a:xfrm>
            <a:off x="2388265" y="4295387"/>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9" name="Google Shape;1399;p47"/>
          <p:cNvSpPr/>
          <p:nvPr/>
        </p:nvSpPr>
        <p:spPr>
          <a:xfrm>
            <a:off x="2629842" y="4304560"/>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0" name="Google Shape;1400;p47"/>
          <p:cNvSpPr/>
          <p:nvPr/>
        </p:nvSpPr>
        <p:spPr>
          <a:xfrm>
            <a:off x="1648018"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1" name="Google Shape;1401;p47"/>
          <p:cNvSpPr/>
          <p:nvPr/>
        </p:nvSpPr>
        <p:spPr>
          <a:xfrm>
            <a:off x="1894116"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2" name="Google Shape;1402;p47"/>
          <p:cNvSpPr/>
          <p:nvPr/>
        </p:nvSpPr>
        <p:spPr>
          <a:xfrm>
            <a:off x="2138934"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3" name="Google Shape;1403;p47"/>
          <p:cNvSpPr/>
          <p:nvPr/>
        </p:nvSpPr>
        <p:spPr>
          <a:xfrm>
            <a:off x="2388273"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4" name="Google Shape;1404;p47"/>
          <p:cNvSpPr/>
          <p:nvPr/>
        </p:nvSpPr>
        <p:spPr>
          <a:xfrm>
            <a:off x="2629850"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5" name="Google Shape;1405;p47"/>
          <p:cNvSpPr/>
          <p:nvPr/>
        </p:nvSpPr>
        <p:spPr>
          <a:xfrm>
            <a:off x="1648018"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6" name="Google Shape;1406;p47"/>
          <p:cNvSpPr/>
          <p:nvPr/>
        </p:nvSpPr>
        <p:spPr>
          <a:xfrm>
            <a:off x="1894116"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7" name="Google Shape;1407;p47"/>
          <p:cNvSpPr/>
          <p:nvPr/>
        </p:nvSpPr>
        <p:spPr>
          <a:xfrm>
            <a:off x="2138941" y="3889593"/>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8" name="Google Shape;1408;p47"/>
          <p:cNvSpPr/>
          <p:nvPr/>
        </p:nvSpPr>
        <p:spPr>
          <a:xfrm>
            <a:off x="2388273"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9" name="Google Shape;1409;p47"/>
          <p:cNvSpPr/>
          <p:nvPr/>
        </p:nvSpPr>
        <p:spPr>
          <a:xfrm>
            <a:off x="2629850"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0" name="Google Shape;1410;p47"/>
          <p:cNvSpPr/>
          <p:nvPr/>
        </p:nvSpPr>
        <p:spPr>
          <a:xfrm>
            <a:off x="1648018"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1" name="Google Shape;1411;p47"/>
          <p:cNvSpPr/>
          <p:nvPr/>
        </p:nvSpPr>
        <p:spPr>
          <a:xfrm>
            <a:off x="1894116"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2" name="Google Shape;1412;p47"/>
          <p:cNvSpPr/>
          <p:nvPr/>
        </p:nvSpPr>
        <p:spPr>
          <a:xfrm>
            <a:off x="2138941"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3" name="Google Shape;1413;p47"/>
          <p:cNvSpPr/>
          <p:nvPr/>
        </p:nvSpPr>
        <p:spPr>
          <a:xfrm>
            <a:off x="2388273" y="3677528"/>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4" name="Google Shape;1414;p47"/>
          <p:cNvSpPr/>
          <p:nvPr/>
        </p:nvSpPr>
        <p:spPr>
          <a:xfrm>
            <a:off x="2629850"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5" name="Google Shape;1415;p47"/>
          <p:cNvSpPr/>
          <p:nvPr/>
        </p:nvSpPr>
        <p:spPr>
          <a:xfrm>
            <a:off x="1648018" y="3471462"/>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6" name="Google Shape;1416;p47"/>
          <p:cNvSpPr/>
          <p:nvPr/>
        </p:nvSpPr>
        <p:spPr>
          <a:xfrm>
            <a:off x="1894116" y="347464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7" name="Google Shape;1417;p47"/>
          <p:cNvSpPr/>
          <p:nvPr/>
        </p:nvSpPr>
        <p:spPr>
          <a:xfrm>
            <a:off x="2138934" y="347464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8" name="Google Shape;1418;p47"/>
          <p:cNvSpPr/>
          <p:nvPr/>
        </p:nvSpPr>
        <p:spPr>
          <a:xfrm>
            <a:off x="2388273" y="347464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9" name="Google Shape;1419;p47"/>
          <p:cNvSpPr/>
          <p:nvPr/>
        </p:nvSpPr>
        <p:spPr>
          <a:xfrm>
            <a:off x="2629850" y="3474651"/>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0" name="Google Shape;1420;p47"/>
          <p:cNvSpPr txBox="1"/>
          <p:nvPr/>
        </p:nvSpPr>
        <p:spPr>
          <a:xfrm>
            <a:off x="1356203" y="3890740"/>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1421" name="Google Shape;1421;p47"/>
          <p:cNvSpPr txBox="1"/>
          <p:nvPr/>
        </p:nvSpPr>
        <p:spPr>
          <a:xfrm>
            <a:off x="3091401" y="3890740"/>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pic>
        <p:nvPicPr>
          <p:cNvPr id="1422" name="Google Shape;1422;p47"/>
          <p:cNvPicPr preferRelativeResize="0"/>
          <p:nvPr/>
        </p:nvPicPr>
        <p:blipFill rotWithShape="1">
          <a:blip r:embed="rId4">
            <a:alphaModFix/>
          </a:blip>
          <a:srcRect r="69202"/>
          <a:stretch/>
        </p:blipFill>
        <p:spPr>
          <a:xfrm>
            <a:off x="1894125" y="4725900"/>
            <a:ext cx="778725" cy="289500"/>
          </a:xfrm>
          <a:prstGeom prst="rect">
            <a:avLst/>
          </a:prstGeom>
          <a:noFill/>
          <a:ln>
            <a:noFill/>
          </a:ln>
        </p:spPr>
      </p:pic>
      <p:pic>
        <p:nvPicPr>
          <p:cNvPr id="1423" name="Google Shape;1423;p47"/>
          <p:cNvPicPr preferRelativeResize="0"/>
          <p:nvPr/>
        </p:nvPicPr>
        <p:blipFill>
          <a:blip r:embed="rId6">
            <a:alphaModFix/>
          </a:blip>
          <a:stretch>
            <a:fillRect/>
          </a:stretch>
        </p:blipFill>
        <p:spPr>
          <a:xfrm>
            <a:off x="438464" y="4143163"/>
            <a:ext cx="447275" cy="234087"/>
          </a:xfrm>
          <a:prstGeom prst="rect">
            <a:avLst/>
          </a:prstGeom>
          <a:noFill/>
          <a:ln>
            <a:noFill/>
          </a:ln>
        </p:spPr>
      </p:pic>
      <p:sp>
        <p:nvSpPr>
          <p:cNvPr id="1424" name="Google Shape;1424;p47"/>
          <p:cNvSpPr/>
          <p:nvPr/>
        </p:nvSpPr>
        <p:spPr>
          <a:xfrm>
            <a:off x="963525" y="4174375"/>
            <a:ext cx="395400" cy="234000"/>
          </a:xfrm>
          <a:prstGeom prst="rightArrow">
            <a:avLst>
              <a:gd name="adj1" fmla="val 50000"/>
              <a:gd name="adj2" fmla="val 50000"/>
            </a:avLst>
          </a:prstGeom>
          <a:solidFill>
            <a:srgbClr val="D9D2E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5" name="Google Shape;1425;p47"/>
          <p:cNvSpPr/>
          <p:nvPr/>
        </p:nvSpPr>
        <p:spPr>
          <a:xfrm>
            <a:off x="4028975" y="2409525"/>
            <a:ext cx="2311500" cy="526800"/>
          </a:xfrm>
          <a:prstGeom prst="roundRect">
            <a:avLst>
              <a:gd name="adj" fmla="val 16667"/>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6" name="Google Shape;1426;p47"/>
          <p:cNvSpPr/>
          <p:nvPr/>
        </p:nvSpPr>
        <p:spPr>
          <a:xfrm>
            <a:off x="3477625" y="4174375"/>
            <a:ext cx="395400" cy="234000"/>
          </a:xfrm>
          <a:prstGeom prst="rightArrow">
            <a:avLst>
              <a:gd name="adj1" fmla="val 50000"/>
              <a:gd name="adj2" fmla="val 50000"/>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7" name="Google Shape;1427;p47"/>
          <p:cNvSpPr/>
          <p:nvPr/>
        </p:nvSpPr>
        <p:spPr>
          <a:xfrm>
            <a:off x="4078650" y="3479110"/>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8" name="Google Shape;1428;p47"/>
          <p:cNvSpPr/>
          <p:nvPr/>
        </p:nvSpPr>
        <p:spPr>
          <a:xfrm>
            <a:off x="4362879" y="3474650"/>
            <a:ext cx="239100" cy="1998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9" name="Google Shape;1429;p47"/>
          <p:cNvSpPr/>
          <p:nvPr/>
        </p:nvSpPr>
        <p:spPr>
          <a:xfrm>
            <a:off x="4647108" y="3479110"/>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0" name="Google Shape;1430;p47"/>
          <p:cNvSpPr/>
          <p:nvPr/>
        </p:nvSpPr>
        <p:spPr>
          <a:xfrm>
            <a:off x="4931336" y="3479110"/>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1" name="Google Shape;1431;p47"/>
          <p:cNvSpPr/>
          <p:nvPr/>
        </p:nvSpPr>
        <p:spPr>
          <a:xfrm>
            <a:off x="5215565" y="3479110"/>
            <a:ext cx="239100" cy="1998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2" name="Google Shape;1432;p47"/>
          <p:cNvSpPr/>
          <p:nvPr/>
        </p:nvSpPr>
        <p:spPr>
          <a:xfrm>
            <a:off x="4078650" y="3727036"/>
            <a:ext cx="239100" cy="1998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3" name="Google Shape;1433;p47"/>
          <p:cNvSpPr/>
          <p:nvPr/>
        </p:nvSpPr>
        <p:spPr>
          <a:xfrm>
            <a:off x="4362879" y="3722576"/>
            <a:ext cx="239100" cy="1998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4" name="Google Shape;1434;p47"/>
          <p:cNvSpPr/>
          <p:nvPr/>
        </p:nvSpPr>
        <p:spPr>
          <a:xfrm>
            <a:off x="4647108" y="3727036"/>
            <a:ext cx="239100" cy="1998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5" name="Google Shape;1435;p47"/>
          <p:cNvSpPr/>
          <p:nvPr/>
        </p:nvSpPr>
        <p:spPr>
          <a:xfrm>
            <a:off x="4931336" y="3727036"/>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6" name="Google Shape;1436;p47"/>
          <p:cNvSpPr/>
          <p:nvPr/>
        </p:nvSpPr>
        <p:spPr>
          <a:xfrm>
            <a:off x="5215565" y="3727036"/>
            <a:ext cx="239100" cy="1998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7" name="Google Shape;1437;p47"/>
          <p:cNvSpPr/>
          <p:nvPr/>
        </p:nvSpPr>
        <p:spPr>
          <a:xfrm>
            <a:off x="4078650" y="3979423"/>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8" name="Google Shape;1438;p47"/>
          <p:cNvSpPr/>
          <p:nvPr/>
        </p:nvSpPr>
        <p:spPr>
          <a:xfrm>
            <a:off x="4362879" y="3974962"/>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9" name="Google Shape;1439;p47"/>
          <p:cNvSpPr/>
          <p:nvPr/>
        </p:nvSpPr>
        <p:spPr>
          <a:xfrm>
            <a:off x="4647108" y="3979423"/>
            <a:ext cx="239100" cy="1998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0" name="Google Shape;1440;p47"/>
          <p:cNvSpPr/>
          <p:nvPr/>
        </p:nvSpPr>
        <p:spPr>
          <a:xfrm>
            <a:off x="4931336" y="3979423"/>
            <a:ext cx="239100" cy="1998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1" name="Google Shape;1441;p47"/>
          <p:cNvSpPr/>
          <p:nvPr/>
        </p:nvSpPr>
        <p:spPr>
          <a:xfrm>
            <a:off x="5215565" y="3979423"/>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2" name="Google Shape;1442;p47"/>
          <p:cNvSpPr/>
          <p:nvPr/>
        </p:nvSpPr>
        <p:spPr>
          <a:xfrm>
            <a:off x="4078650" y="4236269"/>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3" name="Google Shape;1443;p47"/>
          <p:cNvSpPr/>
          <p:nvPr/>
        </p:nvSpPr>
        <p:spPr>
          <a:xfrm>
            <a:off x="4362879" y="4231809"/>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4" name="Google Shape;1444;p47"/>
          <p:cNvSpPr/>
          <p:nvPr/>
        </p:nvSpPr>
        <p:spPr>
          <a:xfrm>
            <a:off x="4647108" y="4236269"/>
            <a:ext cx="239100" cy="1998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5" name="Google Shape;1445;p47"/>
          <p:cNvSpPr/>
          <p:nvPr/>
        </p:nvSpPr>
        <p:spPr>
          <a:xfrm>
            <a:off x="4931336" y="4236269"/>
            <a:ext cx="239100" cy="1998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6" name="Google Shape;1446;p47"/>
          <p:cNvSpPr/>
          <p:nvPr/>
        </p:nvSpPr>
        <p:spPr>
          <a:xfrm>
            <a:off x="5215565" y="4236269"/>
            <a:ext cx="239100" cy="199800"/>
          </a:xfrm>
          <a:prstGeom prst="rect">
            <a:avLst/>
          </a:prstGeom>
          <a:solidFill>
            <a:srgbClr val="FF0000">
              <a:alpha val="7976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7" name="Google Shape;1447;p47"/>
          <p:cNvSpPr/>
          <p:nvPr/>
        </p:nvSpPr>
        <p:spPr>
          <a:xfrm>
            <a:off x="4078650" y="4497576"/>
            <a:ext cx="239100" cy="1998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8" name="Google Shape;1448;p47"/>
          <p:cNvSpPr/>
          <p:nvPr/>
        </p:nvSpPr>
        <p:spPr>
          <a:xfrm>
            <a:off x="4362879" y="4493116"/>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9" name="Google Shape;1449;p47"/>
          <p:cNvSpPr/>
          <p:nvPr/>
        </p:nvSpPr>
        <p:spPr>
          <a:xfrm>
            <a:off x="4647108" y="4497576"/>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0" name="Google Shape;1450;p47"/>
          <p:cNvSpPr/>
          <p:nvPr/>
        </p:nvSpPr>
        <p:spPr>
          <a:xfrm>
            <a:off x="4931336" y="4497576"/>
            <a:ext cx="239100" cy="1998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1" name="Google Shape;1451;p47"/>
          <p:cNvSpPr/>
          <p:nvPr/>
        </p:nvSpPr>
        <p:spPr>
          <a:xfrm>
            <a:off x="5215565" y="4497576"/>
            <a:ext cx="239100" cy="1998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2" name="Google Shape;1452;p47"/>
          <p:cNvSpPr/>
          <p:nvPr/>
        </p:nvSpPr>
        <p:spPr>
          <a:xfrm>
            <a:off x="5897599" y="3285002"/>
            <a:ext cx="259200" cy="259200"/>
          </a:xfrm>
          <a:prstGeom prst="ellipse">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3" name="Google Shape;1453;p47"/>
          <p:cNvSpPr/>
          <p:nvPr/>
        </p:nvSpPr>
        <p:spPr>
          <a:xfrm>
            <a:off x="7679331" y="4371553"/>
            <a:ext cx="259200" cy="259200"/>
          </a:xfrm>
          <a:prstGeom prst="ellipse">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4" name="Google Shape;1454;p47"/>
          <p:cNvSpPr/>
          <p:nvPr/>
        </p:nvSpPr>
        <p:spPr>
          <a:xfrm>
            <a:off x="8070954" y="4687111"/>
            <a:ext cx="259200" cy="2592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5" name="Google Shape;1455;p47"/>
          <p:cNvSpPr/>
          <p:nvPr/>
        </p:nvSpPr>
        <p:spPr>
          <a:xfrm>
            <a:off x="7971795" y="3199050"/>
            <a:ext cx="259200" cy="2592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456" name="Google Shape;1456;p47"/>
          <p:cNvCxnSpPr>
            <a:stCxn id="1452" idx="6"/>
            <a:endCxn id="1455" idx="2"/>
          </p:cNvCxnSpPr>
          <p:nvPr/>
        </p:nvCxnSpPr>
        <p:spPr>
          <a:xfrm rot="10800000" flipH="1">
            <a:off x="6156799" y="3328502"/>
            <a:ext cx="1815000" cy="86100"/>
          </a:xfrm>
          <a:prstGeom prst="straightConnector1">
            <a:avLst/>
          </a:prstGeom>
          <a:noFill/>
          <a:ln w="9525" cap="flat" cmpd="sng">
            <a:solidFill>
              <a:schemeClr val="dk2"/>
            </a:solidFill>
            <a:prstDash val="solid"/>
            <a:round/>
            <a:headEnd type="none" w="med" len="med"/>
            <a:tailEnd type="none" w="med" len="med"/>
          </a:ln>
        </p:spPr>
      </p:cxnSp>
      <p:cxnSp>
        <p:nvCxnSpPr>
          <p:cNvPr id="1457" name="Google Shape;1457;p47"/>
          <p:cNvCxnSpPr>
            <a:stCxn id="1453" idx="5"/>
            <a:endCxn id="1454" idx="1"/>
          </p:cNvCxnSpPr>
          <p:nvPr/>
        </p:nvCxnSpPr>
        <p:spPr>
          <a:xfrm>
            <a:off x="7900572" y="4592794"/>
            <a:ext cx="208200" cy="132300"/>
          </a:xfrm>
          <a:prstGeom prst="straightConnector1">
            <a:avLst/>
          </a:prstGeom>
          <a:noFill/>
          <a:ln w="9525" cap="flat" cmpd="sng">
            <a:solidFill>
              <a:schemeClr val="dk2"/>
            </a:solidFill>
            <a:prstDash val="solid"/>
            <a:round/>
            <a:headEnd type="none" w="med" len="med"/>
            <a:tailEnd type="none" w="med" len="med"/>
          </a:ln>
        </p:spPr>
      </p:cxnSp>
      <p:sp>
        <p:nvSpPr>
          <p:cNvPr id="1458" name="Google Shape;1458;p47"/>
          <p:cNvSpPr txBox="1"/>
          <p:nvPr/>
        </p:nvSpPr>
        <p:spPr>
          <a:xfrm>
            <a:off x="7971802" y="4276000"/>
            <a:ext cx="259200" cy="400200"/>
          </a:xfrm>
          <a:prstGeom prst="rect">
            <a:avLst/>
          </a:prstGeom>
          <a:noFill/>
          <a:ln w="9525" cap="flat" cmpd="sng">
            <a:solidFill>
              <a:srgbClr val="F4CCCC"/>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459" name="Google Shape;1459;p47"/>
          <p:cNvSpPr txBox="1"/>
          <p:nvPr/>
        </p:nvSpPr>
        <p:spPr>
          <a:xfrm>
            <a:off x="6960924" y="3361575"/>
            <a:ext cx="259200" cy="4002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7</a:t>
            </a:r>
            <a:endParaRPr>
              <a:solidFill>
                <a:srgbClr val="FF0000"/>
              </a:solidFill>
              <a:latin typeface="PT Serif"/>
              <a:ea typeface="PT Serif"/>
              <a:cs typeface="PT Serif"/>
              <a:sym typeface="PT Serif"/>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22"/>
                                        </p:tgtEl>
                                        <p:attrNameLst>
                                          <p:attrName>style.visibility</p:attrName>
                                        </p:attrNameLst>
                                      </p:cBhvr>
                                      <p:to>
                                        <p:strVal val="visible"/>
                                      </p:to>
                                    </p:set>
                                    <p:animEffect transition="in" filter="fade">
                                      <p:cBhvr>
                                        <p:cTn id="7" dur="1000"/>
                                        <p:tgtEl>
                                          <p:spTgt spid="1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63"/>
        <p:cNvGrpSpPr/>
        <p:nvPr/>
      </p:nvGrpSpPr>
      <p:grpSpPr>
        <a:xfrm>
          <a:off x="0" y="0"/>
          <a:ext cx="0" cy="0"/>
          <a:chOff x="0" y="0"/>
          <a:chExt cx="0" cy="0"/>
        </a:xfrm>
      </p:grpSpPr>
      <p:sp>
        <p:nvSpPr>
          <p:cNvPr id="1464" name="Google Shape;1464;p48"/>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2.3. Anomaly Detection with </a:t>
            </a:r>
            <a:r>
              <a:rPr lang="en" sz="2400" b="1" i="1">
                <a:latin typeface="PT Serif"/>
                <a:ea typeface="PT Serif"/>
                <a:cs typeface="PT Serif"/>
                <a:sym typeface="PT Serif"/>
              </a:rPr>
              <a:t>PatchCore</a:t>
            </a:r>
            <a:endParaRPr sz="2400" b="1" i="1">
              <a:latin typeface="PT Serif"/>
              <a:ea typeface="PT Serif"/>
              <a:cs typeface="PT Serif"/>
              <a:sym typeface="PT Serif"/>
            </a:endParaRPr>
          </a:p>
        </p:txBody>
      </p:sp>
      <p:sp>
        <p:nvSpPr>
          <p:cNvPr id="1465" name="Google Shape;1465;p48"/>
          <p:cNvSpPr txBox="1">
            <a:spLocks noGrp="1"/>
          </p:cNvSpPr>
          <p:nvPr>
            <p:ph type="body" idx="1"/>
          </p:nvPr>
        </p:nvSpPr>
        <p:spPr>
          <a:xfrm>
            <a:off x="388950" y="1038000"/>
            <a:ext cx="8051400" cy="23736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a:t>Image-level anomaly score    :</a:t>
            </a:r>
            <a:r>
              <a:rPr lang="en" sz="1800"/>
              <a:t> </a:t>
            </a:r>
            <a:endParaRPr sz="1800"/>
          </a:p>
          <a:p>
            <a:pPr marL="914400" lvl="1" indent="-342900" algn="l" rtl="0">
              <a:lnSpc>
                <a:spcPct val="115000"/>
              </a:lnSpc>
              <a:spcBef>
                <a:spcPts val="0"/>
              </a:spcBef>
              <a:spcAft>
                <a:spcPts val="0"/>
              </a:spcAft>
              <a:buSzPts val="1800"/>
              <a:buChar char="○"/>
            </a:pPr>
            <a:r>
              <a:rPr lang="en" sz="1800"/>
              <a:t>Nominal patch-feature memory bank:       .</a:t>
            </a:r>
            <a:endParaRPr sz="1800"/>
          </a:p>
          <a:p>
            <a:pPr marL="914400" lvl="1" indent="-342900" algn="l" rtl="0">
              <a:lnSpc>
                <a:spcPct val="115000"/>
              </a:lnSpc>
              <a:spcBef>
                <a:spcPts val="0"/>
              </a:spcBef>
              <a:spcAft>
                <a:spcPts val="0"/>
              </a:spcAft>
              <a:buSzPts val="1800"/>
              <a:buChar char="○"/>
            </a:pPr>
            <a:r>
              <a:rPr lang="en" sz="1800"/>
              <a:t>Test image:         . </a:t>
            </a:r>
            <a:endParaRPr sz="1800"/>
          </a:p>
          <a:p>
            <a:pPr marL="914400" lvl="1" indent="-342900" algn="l" rtl="0">
              <a:lnSpc>
                <a:spcPct val="115000"/>
              </a:lnSpc>
              <a:spcBef>
                <a:spcPts val="0"/>
              </a:spcBef>
              <a:spcAft>
                <a:spcPts val="0"/>
              </a:spcAft>
              <a:buSzPts val="1800"/>
              <a:buChar char="○"/>
            </a:pPr>
            <a:r>
              <a:rPr lang="en" sz="1800"/>
              <a:t>Test patch-features </a:t>
            </a:r>
            <a:endParaRPr sz="1800"/>
          </a:p>
          <a:p>
            <a:pPr marL="914400" lvl="1" indent="-342900" algn="l" rtl="0">
              <a:lnSpc>
                <a:spcPct val="115000"/>
              </a:lnSpc>
              <a:spcBef>
                <a:spcPts val="0"/>
              </a:spcBef>
              <a:spcAft>
                <a:spcPts val="0"/>
              </a:spcAft>
              <a:buSzPts val="1800"/>
              <a:buChar char="○"/>
            </a:pPr>
            <a:endParaRPr sz="1800"/>
          </a:p>
          <a:p>
            <a:pPr marL="914400" lvl="1" indent="-342900" algn="l" rtl="0">
              <a:lnSpc>
                <a:spcPct val="115000"/>
              </a:lnSpc>
              <a:spcBef>
                <a:spcPts val="0"/>
              </a:spcBef>
              <a:spcAft>
                <a:spcPts val="0"/>
              </a:spcAft>
              <a:buSzPts val="1800"/>
              <a:buChar char="○"/>
            </a:pPr>
            <a:endParaRPr sz="1800"/>
          </a:p>
          <a:p>
            <a:pPr marL="914400" lvl="1" indent="-342900" algn="l" rtl="0">
              <a:lnSpc>
                <a:spcPct val="115000"/>
              </a:lnSpc>
              <a:spcBef>
                <a:spcPts val="0"/>
              </a:spcBef>
              <a:spcAft>
                <a:spcPts val="0"/>
              </a:spcAft>
              <a:buSzPts val="1800"/>
              <a:buChar char="○"/>
            </a:pPr>
            <a:r>
              <a:rPr lang="en" sz="1800"/>
              <a:t>      </a:t>
            </a:r>
            <a:endParaRPr sz="1800"/>
          </a:p>
        </p:txBody>
      </p:sp>
      <p:sp>
        <p:nvSpPr>
          <p:cNvPr id="1466" name="Google Shape;1466;p48"/>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467" name="Google Shape;1467;p48"/>
          <p:cNvPicPr preferRelativeResize="0"/>
          <p:nvPr/>
        </p:nvPicPr>
        <p:blipFill rotWithShape="1">
          <a:blip r:embed="rId3">
            <a:alphaModFix/>
          </a:blip>
          <a:srcRect b="45450"/>
          <a:stretch/>
        </p:blipFill>
        <p:spPr>
          <a:xfrm>
            <a:off x="1388050" y="2448713"/>
            <a:ext cx="4938197" cy="526775"/>
          </a:xfrm>
          <a:prstGeom prst="rect">
            <a:avLst/>
          </a:prstGeom>
          <a:noFill/>
          <a:ln>
            <a:noFill/>
          </a:ln>
        </p:spPr>
      </p:pic>
      <p:sp>
        <p:nvSpPr>
          <p:cNvPr id="1468" name="Google Shape;1468;p48"/>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37</a:t>
            </a:fld>
            <a:endParaRPr/>
          </a:p>
        </p:txBody>
      </p:sp>
      <p:pic>
        <p:nvPicPr>
          <p:cNvPr id="1469" name="Google Shape;1469;p48"/>
          <p:cNvPicPr preferRelativeResize="0"/>
          <p:nvPr/>
        </p:nvPicPr>
        <p:blipFill>
          <a:blip r:embed="rId4">
            <a:alphaModFix/>
          </a:blip>
          <a:stretch>
            <a:fillRect/>
          </a:stretch>
        </p:blipFill>
        <p:spPr>
          <a:xfrm>
            <a:off x="3428675" y="2088950"/>
            <a:ext cx="2528550" cy="289500"/>
          </a:xfrm>
          <a:prstGeom prst="rect">
            <a:avLst/>
          </a:prstGeom>
          <a:noFill/>
          <a:ln>
            <a:noFill/>
          </a:ln>
        </p:spPr>
      </p:pic>
      <p:pic>
        <p:nvPicPr>
          <p:cNvPr id="1470" name="Google Shape;1470;p48"/>
          <p:cNvPicPr preferRelativeResize="0"/>
          <p:nvPr/>
        </p:nvPicPr>
        <p:blipFill>
          <a:blip r:embed="rId5">
            <a:alphaModFix/>
          </a:blip>
          <a:stretch>
            <a:fillRect/>
          </a:stretch>
        </p:blipFill>
        <p:spPr>
          <a:xfrm>
            <a:off x="5302100" y="1474175"/>
            <a:ext cx="287150" cy="201000"/>
          </a:xfrm>
          <a:prstGeom prst="rect">
            <a:avLst/>
          </a:prstGeom>
          <a:noFill/>
          <a:ln>
            <a:noFill/>
          </a:ln>
        </p:spPr>
      </p:pic>
      <p:pic>
        <p:nvPicPr>
          <p:cNvPr id="1471" name="Google Shape;1471;p48"/>
          <p:cNvPicPr preferRelativeResize="0"/>
          <p:nvPr/>
        </p:nvPicPr>
        <p:blipFill>
          <a:blip r:embed="rId6">
            <a:alphaModFix/>
          </a:blip>
          <a:stretch>
            <a:fillRect/>
          </a:stretch>
        </p:blipFill>
        <p:spPr>
          <a:xfrm>
            <a:off x="2628951" y="1787975"/>
            <a:ext cx="447275" cy="234087"/>
          </a:xfrm>
          <a:prstGeom prst="rect">
            <a:avLst/>
          </a:prstGeom>
          <a:noFill/>
          <a:ln>
            <a:noFill/>
          </a:ln>
        </p:spPr>
      </p:pic>
      <p:pic>
        <p:nvPicPr>
          <p:cNvPr id="1472" name="Google Shape;1472;p48"/>
          <p:cNvPicPr preferRelativeResize="0"/>
          <p:nvPr/>
        </p:nvPicPr>
        <p:blipFill rotWithShape="1">
          <a:blip r:embed="rId7">
            <a:alphaModFix/>
          </a:blip>
          <a:srcRect r="77194"/>
          <a:stretch/>
        </p:blipFill>
        <p:spPr>
          <a:xfrm>
            <a:off x="3926147" y="1158175"/>
            <a:ext cx="153750" cy="201000"/>
          </a:xfrm>
          <a:prstGeom prst="rect">
            <a:avLst/>
          </a:prstGeom>
          <a:noFill/>
          <a:ln>
            <a:noFill/>
          </a:ln>
        </p:spPr>
      </p:pic>
      <p:pic>
        <p:nvPicPr>
          <p:cNvPr id="1473" name="Google Shape;1473;p48"/>
          <p:cNvPicPr preferRelativeResize="0"/>
          <p:nvPr/>
        </p:nvPicPr>
        <p:blipFill rotWithShape="1">
          <a:blip r:embed="rId3">
            <a:alphaModFix/>
          </a:blip>
          <a:srcRect l="17900" t="62204" r="35399"/>
          <a:stretch/>
        </p:blipFill>
        <p:spPr>
          <a:xfrm>
            <a:off x="1388050" y="3013925"/>
            <a:ext cx="2311519" cy="365850"/>
          </a:xfrm>
          <a:prstGeom prst="rect">
            <a:avLst/>
          </a:prstGeom>
          <a:noFill/>
          <a:ln>
            <a:noFill/>
          </a:ln>
        </p:spPr>
      </p:pic>
      <p:sp>
        <p:nvSpPr>
          <p:cNvPr id="1474" name="Google Shape;1474;p48"/>
          <p:cNvSpPr/>
          <p:nvPr/>
        </p:nvSpPr>
        <p:spPr>
          <a:xfrm>
            <a:off x="884300" y="2715075"/>
            <a:ext cx="319500" cy="23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5" name="Google Shape;1475;p48"/>
          <p:cNvSpPr/>
          <p:nvPr/>
        </p:nvSpPr>
        <p:spPr>
          <a:xfrm>
            <a:off x="1648010" y="4307748"/>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6" name="Google Shape;1476;p48"/>
          <p:cNvSpPr/>
          <p:nvPr/>
        </p:nvSpPr>
        <p:spPr>
          <a:xfrm>
            <a:off x="1894108" y="4304560"/>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7" name="Google Shape;1477;p48"/>
          <p:cNvSpPr/>
          <p:nvPr/>
        </p:nvSpPr>
        <p:spPr>
          <a:xfrm>
            <a:off x="2138926" y="4295387"/>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8" name="Google Shape;1478;p48"/>
          <p:cNvSpPr/>
          <p:nvPr/>
        </p:nvSpPr>
        <p:spPr>
          <a:xfrm>
            <a:off x="2388265" y="4295387"/>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9" name="Google Shape;1479;p48"/>
          <p:cNvSpPr/>
          <p:nvPr/>
        </p:nvSpPr>
        <p:spPr>
          <a:xfrm>
            <a:off x="2629842" y="4304560"/>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0" name="Google Shape;1480;p48"/>
          <p:cNvSpPr/>
          <p:nvPr/>
        </p:nvSpPr>
        <p:spPr>
          <a:xfrm>
            <a:off x="1648018"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1" name="Google Shape;1481;p48"/>
          <p:cNvSpPr/>
          <p:nvPr/>
        </p:nvSpPr>
        <p:spPr>
          <a:xfrm>
            <a:off x="1894116"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2" name="Google Shape;1482;p48"/>
          <p:cNvSpPr/>
          <p:nvPr/>
        </p:nvSpPr>
        <p:spPr>
          <a:xfrm>
            <a:off x="2138934"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3" name="Google Shape;1483;p48"/>
          <p:cNvSpPr/>
          <p:nvPr/>
        </p:nvSpPr>
        <p:spPr>
          <a:xfrm>
            <a:off x="2388273"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4" name="Google Shape;1484;p48"/>
          <p:cNvSpPr/>
          <p:nvPr/>
        </p:nvSpPr>
        <p:spPr>
          <a:xfrm>
            <a:off x="2629850" y="409818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5" name="Google Shape;1485;p48"/>
          <p:cNvSpPr/>
          <p:nvPr/>
        </p:nvSpPr>
        <p:spPr>
          <a:xfrm>
            <a:off x="1648018"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6" name="Google Shape;1486;p48"/>
          <p:cNvSpPr/>
          <p:nvPr/>
        </p:nvSpPr>
        <p:spPr>
          <a:xfrm>
            <a:off x="1894116"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7" name="Google Shape;1487;p48"/>
          <p:cNvSpPr/>
          <p:nvPr/>
        </p:nvSpPr>
        <p:spPr>
          <a:xfrm>
            <a:off x="2138941" y="3889593"/>
            <a:ext cx="451200" cy="386400"/>
          </a:xfrm>
          <a:prstGeom prst="cube">
            <a:avLst>
              <a:gd name="adj" fmla="val 59207"/>
            </a:avLst>
          </a:prstGeom>
          <a:solidFill>
            <a:srgbClr val="674EA7"/>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8" name="Google Shape;1488;p48"/>
          <p:cNvSpPr/>
          <p:nvPr/>
        </p:nvSpPr>
        <p:spPr>
          <a:xfrm>
            <a:off x="2388273"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9" name="Google Shape;1489;p48"/>
          <p:cNvSpPr/>
          <p:nvPr/>
        </p:nvSpPr>
        <p:spPr>
          <a:xfrm>
            <a:off x="2629850" y="388960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0" name="Google Shape;1490;p48"/>
          <p:cNvSpPr/>
          <p:nvPr/>
        </p:nvSpPr>
        <p:spPr>
          <a:xfrm>
            <a:off x="1648018"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1" name="Google Shape;1491;p48"/>
          <p:cNvSpPr/>
          <p:nvPr/>
        </p:nvSpPr>
        <p:spPr>
          <a:xfrm>
            <a:off x="1894116"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2" name="Google Shape;1492;p48"/>
          <p:cNvSpPr/>
          <p:nvPr/>
        </p:nvSpPr>
        <p:spPr>
          <a:xfrm>
            <a:off x="2138941"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3" name="Google Shape;1493;p48"/>
          <p:cNvSpPr/>
          <p:nvPr/>
        </p:nvSpPr>
        <p:spPr>
          <a:xfrm>
            <a:off x="2388273" y="3677528"/>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4" name="Google Shape;1494;p48"/>
          <p:cNvSpPr/>
          <p:nvPr/>
        </p:nvSpPr>
        <p:spPr>
          <a:xfrm>
            <a:off x="2629850" y="3677535"/>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5" name="Google Shape;1495;p48"/>
          <p:cNvSpPr/>
          <p:nvPr/>
        </p:nvSpPr>
        <p:spPr>
          <a:xfrm>
            <a:off x="1648018" y="3471462"/>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6" name="Google Shape;1496;p48"/>
          <p:cNvSpPr/>
          <p:nvPr/>
        </p:nvSpPr>
        <p:spPr>
          <a:xfrm>
            <a:off x="1894116" y="347464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7" name="Google Shape;1497;p48"/>
          <p:cNvSpPr/>
          <p:nvPr/>
        </p:nvSpPr>
        <p:spPr>
          <a:xfrm>
            <a:off x="2138934" y="347464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8" name="Google Shape;1498;p48"/>
          <p:cNvSpPr/>
          <p:nvPr/>
        </p:nvSpPr>
        <p:spPr>
          <a:xfrm>
            <a:off x="2388273" y="3474644"/>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9" name="Google Shape;1499;p48"/>
          <p:cNvSpPr/>
          <p:nvPr/>
        </p:nvSpPr>
        <p:spPr>
          <a:xfrm>
            <a:off x="2629850" y="3474651"/>
            <a:ext cx="451200" cy="386400"/>
          </a:xfrm>
          <a:prstGeom prst="cube">
            <a:avLst>
              <a:gd name="adj" fmla="val 59207"/>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0" name="Google Shape;1500;p48"/>
          <p:cNvSpPr txBox="1"/>
          <p:nvPr/>
        </p:nvSpPr>
        <p:spPr>
          <a:xfrm>
            <a:off x="1356203" y="3890740"/>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sp>
        <p:nvSpPr>
          <p:cNvPr id="1501" name="Google Shape;1501;p48"/>
          <p:cNvSpPr txBox="1"/>
          <p:nvPr/>
        </p:nvSpPr>
        <p:spPr>
          <a:xfrm>
            <a:off x="3091401" y="3890740"/>
            <a:ext cx="180600" cy="738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3600">
                <a:latin typeface="PT Serif"/>
                <a:ea typeface="PT Serif"/>
                <a:cs typeface="PT Serif"/>
                <a:sym typeface="PT Serif"/>
              </a:rPr>
              <a:t>}</a:t>
            </a:r>
            <a:endParaRPr sz="3600">
              <a:latin typeface="PT Serif"/>
              <a:ea typeface="PT Serif"/>
              <a:cs typeface="PT Serif"/>
              <a:sym typeface="PT Serif"/>
            </a:endParaRPr>
          </a:p>
        </p:txBody>
      </p:sp>
      <p:pic>
        <p:nvPicPr>
          <p:cNvPr id="1502" name="Google Shape;1502;p48"/>
          <p:cNvPicPr preferRelativeResize="0"/>
          <p:nvPr/>
        </p:nvPicPr>
        <p:blipFill rotWithShape="1">
          <a:blip r:embed="rId4">
            <a:alphaModFix/>
          </a:blip>
          <a:srcRect r="69202"/>
          <a:stretch/>
        </p:blipFill>
        <p:spPr>
          <a:xfrm>
            <a:off x="1894125" y="4725900"/>
            <a:ext cx="778725" cy="289500"/>
          </a:xfrm>
          <a:prstGeom prst="rect">
            <a:avLst/>
          </a:prstGeom>
          <a:noFill/>
          <a:ln>
            <a:noFill/>
          </a:ln>
        </p:spPr>
      </p:pic>
      <p:pic>
        <p:nvPicPr>
          <p:cNvPr id="1503" name="Google Shape;1503;p48"/>
          <p:cNvPicPr preferRelativeResize="0"/>
          <p:nvPr/>
        </p:nvPicPr>
        <p:blipFill>
          <a:blip r:embed="rId6">
            <a:alphaModFix/>
          </a:blip>
          <a:stretch>
            <a:fillRect/>
          </a:stretch>
        </p:blipFill>
        <p:spPr>
          <a:xfrm>
            <a:off x="438464" y="4143163"/>
            <a:ext cx="447275" cy="234087"/>
          </a:xfrm>
          <a:prstGeom prst="rect">
            <a:avLst/>
          </a:prstGeom>
          <a:noFill/>
          <a:ln>
            <a:noFill/>
          </a:ln>
        </p:spPr>
      </p:pic>
      <p:sp>
        <p:nvSpPr>
          <p:cNvPr id="1504" name="Google Shape;1504;p48"/>
          <p:cNvSpPr/>
          <p:nvPr/>
        </p:nvSpPr>
        <p:spPr>
          <a:xfrm>
            <a:off x="963525" y="4174375"/>
            <a:ext cx="395400" cy="234000"/>
          </a:xfrm>
          <a:prstGeom prst="rightArrow">
            <a:avLst>
              <a:gd name="adj1" fmla="val 50000"/>
              <a:gd name="adj2" fmla="val 50000"/>
            </a:avLst>
          </a:prstGeom>
          <a:solidFill>
            <a:srgbClr val="D9D2E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5" name="Google Shape;1505;p48"/>
          <p:cNvSpPr/>
          <p:nvPr/>
        </p:nvSpPr>
        <p:spPr>
          <a:xfrm>
            <a:off x="2839475" y="2409525"/>
            <a:ext cx="3501000" cy="526800"/>
          </a:xfrm>
          <a:prstGeom prst="roundRect">
            <a:avLst>
              <a:gd name="adj" fmla="val 16667"/>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6" name="Google Shape;1506;p48"/>
          <p:cNvSpPr/>
          <p:nvPr/>
        </p:nvSpPr>
        <p:spPr>
          <a:xfrm>
            <a:off x="3477625" y="4174375"/>
            <a:ext cx="395400" cy="234000"/>
          </a:xfrm>
          <a:prstGeom prst="rightArrow">
            <a:avLst>
              <a:gd name="adj1" fmla="val 50000"/>
              <a:gd name="adj2" fmla="val 50000"/>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7" name="Google Shape;1507;p48"/>
          <p:cNvSpPr/>
          <p:nvPr/>
        </p:nvSpPr>
        <p:spPr>
          <a:xfrm>
            <a:off x="4078650" y="3479110"/>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8" name="Google Shape;1508;p48"/>
          <p:cNvSpPr/>
          <p:nvPr/>
        </p:nvSpPr>
        <p:spPr>
          <a:xfrm>
            <a:off x="4362879" y="3474650"/>
            <a:ext cx="239100" cy="1998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9" name="Google Shape;1509;p48"/>
          <p:cNvSpPr/>
          <p:nvPr/>
        </p:nvSpPr>
        <p:spPr>
          <a:xfrm>
            <a:off x="4647108" y="3479110"/>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0" name="Google Shape;1510;p48"/>
          <p:cNvSpPr/>
          <p:nvPr/>
        </p:nvSpPr>
        <p:spPr>
          <a:xfrm>
            <a:off x="4931336" y="3479110"/>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1" name="Google Shape;1511;p48"/>
          <p:cNvSpPr/>
          <p:nvPr/>
        </p:nvSpPr>
        <p:spPr>
          <a:xfrm>
            <a:off x="5215565" y="3479110"/>
            <a:ext cx="239100" cy="1998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2" name="Google Shape;1512;p48"/>
          <p:cNvSpPr/>
          <p:nvPr/>
        </p:nvSpPr>
        <p:spPr>
          <a:xfrm>
            <a:off x="4078650" y="3727036"/>
            <a:ext cx="239100" cy="1998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3" name="Google Shape;1513;p48"/>
          <p:cNvSpPr/>
          <p:nvPr/>
        </p:nvSpPr>
        <p:spPr>
          <a:xfrm>
            <a:off x="4362879" y="3722576"/>
            <a:ext cx="239100" cy="1998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4" name="Google Shape;1514;p48"/>
          <p:cNvSpPr/>
          <p:nvPr/>
        </p:nvSpPr>
        <p:spPr>
          <a:xfrm>
            <a:off x="4647108" y="3727036"/>
            <a:ext cx="239100" cy="1998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5" name="Google Shape;1515;p48"/>
          <p:cNvSpPr/>
          <p:nvPr/>
        </p:nvSpPr>
        <p:spPr>
          <a:xfrm>
            <a:off x="4931336" y="3727036"/>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6" name="Google Shape;1516;p48"/>
          <p:cNvSpPr/>
          <p:nvPr/>
        </p:nvSpPr>
        <p:spPr>
          <a:xfrm>
            <a:off x="5215565" y="3727036"/>
            <a:ext cx="239100" cy="1998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7" name="Google Shape;1517;p48"/>
          <p:cNvSpPr/>
          <p:nvPr/>
        </p:nvSpPr>
        <p:spPr>
          <a:xfrm>
            <a:off x="4078650" y="3979423"/>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8" name="Google Shape;1518;p48"/>
          <p:cNvSpPr/>
          <p:nvPr/>
        </p:nvSpPr>
        <p:spPr>
          <a:xfrm>
            <a:off x="4362879" y="3974962"/>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9" name="Google Shape;1519;p48"/>
          <p:cNvSpPr/>
          <p:nvPr/>
        </p:nvSpPr>
        <p:spPr>
          <a:xfrm>
            <a:off x="4647108" y="3979423"/>
            <a:ext cx="239100" cy="1998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0" name="Google Shape;1520;p48"/>
          <p:cNvSpPr/>
          <p:nvPr/>
        </p:nvSpPr>
        <p:spPr>
          <a:xfrm>
            <a:off x="4931336" y="3979423"/>
            <a:ext cx="239100" cy="1998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1" name="Google Shape;1521;p48"/>
          <p:cNvSpPr/>
          <p:nvPr/>
        </p:nvSpPr>
        <p:spPr>
          <a:xfrm>
            <a:off x="5215565" y="3979423"/>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2" name="Google Shape;1522;p48"/>
          <p:cNvSpPr/>
          <p:nvPr/>
        </p:nvSpPr>
        <p:spPr>
          <a:xfrm>
            <a:off x="4078650" y="4236269"/>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3" name="Google Shape;1523;p48"/>
          <p:cNvSpPr/>
          <p:nvPr/>
        </p:nvSpPr>
        <p:spPr>
          <a:xfrm>
            <a:off x="4362879" y="4231809"/>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4" name="Google Shape;1524;p48"/>
          <p:cNvSpPr/>
          <p:nvPr/>
        </p:nvSpPr>
        <p:spPr>
          <a:xfrm>
            <a:off x="4647108" y="4236269"/>
            <a:ext cx="239100" cy="1998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5" name="Google Shape;1525;p48"/>
          <p:cNvSpPr/>
          <p:nvPr/>
        </p:nvSpPr>
        <p:spPr>
          <a:xfrm>
            <a:off x="4931336" y="4236269"/>
            <a:ext cx="239100" cy="1998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6" name="Google Shape;1526;p48"/>
          <p:cNvSpPr/>
          <p:nvPr/>
        </p:nvSpPr>
        <p:spPr>
          <a:xfrm>
            <a:off x="5215565" y="4236269"/>
            <a:ext cx="239100" cy="199800"/>
          </a:xfrm>
          <a:prstGeom prst="rect">
            <a:avLst/>
          </a:prstGeom>
          <a:solidFill>
            <a:srgbClr val="FF0000">
              <a:alpha val="7976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7" name="Google Shape;1527;p48"/>
          <p:cNvSpPr/>
          <p:nvPr/>
        </p:nvSpPr>
        <p:spPr>
          <a:xfrm>
            <a:off x="4078650" y="4497576"/>
            <a:ext cx="239100" cy="1998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8" name="Google Shape;1528;p48"/>
          <p:cNvSpPr/>
          <p:nvPr/>
        </p:nvSpPr>
        <p:spPr>
          <a:xfrm>
            <a:off x="4362879" y="4493116"/>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9" name="Google Shape;1529;p48"/>
          <p:cNvSpPr/>
          <p:nvPr/>
        </p:nvSpPr>
        <p:spPr>
          <a:xfrm>
            <a:off x="4647108" y="4497576"/>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0" name="Google Shape;1530;p48"/>
          <p:cNvSpPr/>
          <p:nvPr/>
        </p:nvSpPr>
        <p:spPr>
          <a:xfrm>
            <a:off x="4931336" y="4497576"/>
            <a:ext cx="239100" cy="1998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1" name="Google Shape;1531;p48"/>
          <p:cNvSpPr/>
          <p:nvPr/>
        </p:nvSpPr>
        <p:spPr>
          <a:xfrm>
            <a:off x="5215565" y="4497576"/>
            <a:ext cx="239100" cy="1998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2" name="Google Shape;1532;p48"/>
          <p:cNvSpPr/>
          <p:nvPr/>
        </p:nvSpPr>
        <p:spPr>
          <a:xfrm>
            <a:off x="5794338" y="4171163"/>
            <a:ext cx="395400" cy="234000"/>
          </a:xfrm>
          <a:prstGeom prst="rightArrow">
            <a:avLst>
              <a:gd name="adj1" fmla="val 50000"/>
              <a:gd name="adj2" fmla="val 50000"/>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3" name="Google Shape;1533;p48"/>
          <p:cNvSpPr/>
          <p:nvPr/>
        </p:nvSpPr>
        <p:spPr>
          <a:xfrm>
            <a:off x="6395363" y="3479098"/>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4" name="Google Shape;1534;p48"/>
          <p:cNvSpPr/>
          <p:nvPr/>
        </p:nvSpPr>
        <p:spPr>
          <a:xfrm>
            <a:off x="6679591" y="3471438"/>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5" name="Google Shape;1535;p48"/>
          <p:cNvSpPr/>
          <p:nvPr/>
        </p:nvSpPr>
        <p:spPr>
          <a:xfrm>
            <a:off x="6963820" y="3475898"/>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6" name="Google Shape;1536;p48"/>
          <p:cNvSpPr/>
          <p:nvPr/>
        </p:nvSpPr>
        <p:spPr>
          <a:xfrm>
            <a:off x="7248049" y="3475898"/>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7" name="Google Shape;1537;p48"/>
          <p:cNvSpPr/>
          <p:nvPr/>
        </p:nvSpPr>
        <p:spPr>
          <a:xfrm>
            <a:off x="7532278" y="3475898"/>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8" name="Google Shape;1538;p48"/>
          <p:cNvSpPr/>
          <p:nvPr/>
        </p:nvSpPr>
        <p:spPr>
          <a:xfrm>
            <a:off x="6395363" y="3727024"/>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9" name="Google Shape;1539;p48"/>
          <p:cNvSpPr/>
          <p:nvPr/>
        </p:nvSpPr>
        <p:spPr>
          <a:xfrm>
            <a:off x="6679591" y="3719364"/>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0" name="Google Shape;1540;p48"/>
          <p:cNvSpPr/>
          <p:nvPr/>
        </p:nvSpPr>
        <p:spPr>
          <a:xfrm>
            <a:off x="6963820" y="3723824"/>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1" name="Google Shape;1541;p48"/>
          <p:cNvSpPr/>
          <p:nvPr/>
        </p:nvSpPr>
        <p:spPr>
          <a:xfrm>
            <a:off x="7248049" y="3723824"/>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2" name="Google Shape;1542;p48"/>
          <p:cNvSpPr/>
          <p:nvPr/>
        </p:nvSpPr>
        <p:spPr>
          <a:xfrm>
            <a:off x="7532278" y="3723824"/>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3" name="Google Shape;1543;p48"/>
          <p:cNvSpPr/>
          <p:nvPr/>
        </p:nvSpPr>
        <p:spPr>
          <a:xfrm>
            <a:off x="6395363" y="3979410"/>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4" name="Google Shape;1544;p48"/>
          <p:cNvSpPr/>
          <p:nvPr/>
        </p:nvSpPr>
        <p:spPr>
          <a:xfrm>
            <a:off x="6679591" y="3971750"/>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5" name="Google Shape;1545;p48"/>
          <p:cNvSpPr/>
          <p:nvPr/>
        </p:nvSpPr>
        <p:spPr>
          <a:xfrm>
            <a:off x="6963820" y="3976210"/>
            <a:ext cx="239100" cy="1998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6" name="Google Shape;1546;p48"/>
          <p:cNvSpPr/>
          <p:nvPr/>
        </p:nvSpPr>
        <p:spPr>
          <a:xfrm>
            <a:off x="7248049" y="3976210"/>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7" name="Google Shape;1547;p48"/>
          <p:cNvSpPr/>
          <p:nvPr/>
        </p:nvSpPr>
        <p:spPr>
          <a:xfrm>
            <a:off x="7532278" y="3976210"/>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8" name="Google Shape;1548;p48"/>
          <p:cNvSpPr/>
          <p:nvPr/>
        </p:nvSpPr>
        <p:spPr>
          <a:xfrm>
            <a:off x="6395363" y="4236257"/>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9" name="Google Shape;1549;p48"/>
          <p:cNvSpPr/>
          <p:nvPr/>
        </p:nvSpPr>
        <p:spPr>
          <a:xfrm>
            <a:off x="6679591" y="4228596"/>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0" name="Google Shape;1550;p48"/>
          <p:cNvSpPr/>
          <p:nvPr/>
        </p:nvSpPr>
        <p:spPr>
          <a:xfrm>
            <a:off x="6963820" y="4233057"/>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1" name="Google Shape;1551;p48"/>
          <p:cNvSpPr/>
          <p:nvPr/>
        </p:nvSpPr>
        <p:spPr>
          <a:xfrm>
            <a:off x="7248049" y="4233057"/>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2" name="Google Shape;1552;p48"/>
          <p:cNvSpPr/>
          <p:nvPr/>
        </p:nvSpPr>
        <p:spPr>
          <a:xfrm>
            <a:off x="7532278" y="4233057"/>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3" name="Google Shape;1553;p48"/>
          <p:cNvSpPr/>
          <p:nvPr/>
        </p:nvSpPr>
        <p:spPr>
          <a:xfrm>
            <a:off x="6395363" y="4494363"/>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4" name="Google Shape;1554;p48"/>
          <p:cNvSpPr/>
          <p:nvPr/>
        </p:nvSpPr>
        <p:spPr>
          <a:xfrm>
            <a:off x="6679591" y="4489903"/>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5" name="Google Shape;1555;p48"/>
          <p:cNvSpPr/>
          <p:nvPr/>
        </p:nvSpPr>
        <p:spPr>
          <a:xfrm>
            <a:off x="6963820" y="4494363"/>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6" name="Google Shape;1556;p48"/>
          <p:cNvSpPr/>
          <p:nvPr/>
        </p:nvSpPr>
        <p:spPr>
          <a:xfrm>
            <a:off x="7248049" y="4494363"/>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7" name="Google Shape;1557;p48"/>
          <p:cNvSpPr/>
          <p:nvPr/>
        </p:nvSpPr>
        <p:spPr>
          <a:xfrm>
            <a:off x="7532278" y="4494363"/>
            <a:ext cx="239100" cy="199800"/>
          </a:xfrm>
          <a:prstGeom prst="rect">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58" name="Google Shape;1558;p48"/>
          <p:cNvCxnSpPr/>
          <p:nvPr/>
        </p:nvCxnSpPr>
        <p:spPr>
          <a:xfrm rot="10800000" flipH="1">
            <a:off x="7202920" y="3600010"/>
            <a:ext cx="683700" cy="476100"/>
          </a:xfrm>
          <a:prstGeom prst="straightConnector1">
            <a:avLst/>
          </a:prstGeom>
          <a:noFill/>
          <a:ln w="19050" cap="flat" cmpd="sng">
            <a:solidFill>
              <a:schemeClr val="dk2"/>
            </a:solidFill>
            <a:prstDash val="solid"/>
            <a:round/>
            <a:headEnd type="none" w="med" len="med"/>
            <a:tailEnd type="triangle" w="med" len="med"/>
          </a:ln>
        </p:spPr>
      </p:cxnSp>
      <p:pic>
        <p:nvPicPr>
          <p:cNvPr id="1559" name="Google Shape;1559;p48"/>
          <p:cNvPicPr preferRelativeResize="0"/>
          <p:nvPr/>
        </p:nvPicPr>
        <p:blipFill rotWithShape="1">
          <a:blip r:embed="rId3">
            <a:alphaModFix/>
          </a:blip>
          <a:srcRect l="17900" t="62204" r="77268"/>
          <a:stretch/>
        </p:blipFill>
        <p:spPr>
          <a:xfrm>
            <a:off x="7886625" y="3388425"/>
            <a:ext cx="239100" cy="365850"/>
          </a:xfrm>
          <a:prstGeom prst="rect">
            <a:avLst/>
          </a:prstGeom>
          <a:noFill/>
          <a:ln>
            <a:noFill/>
          </a:ln>
        </p:spPr>
      </p:pic>
      <p:pic>
        <p:nvPicPr>
          <p:cNvPr id="1560" name="Google Shape;1560;p48"/>
          <p:cNvPicPr preferRelativeResize="0"/>
          <p:nvPr/>
        </p:nvPicPr>
        <p:blipFill rotWithShape="1">
          <a:blip r:embed="rId3">
            <a:alphaModFix/>
          </a:blip>
          <a:srcRect l="32153" t="62204" r="54371"/>
          <a:stretch/>
        </p:blipFill>
        <p:spPr>
          <a:xfrm>
            <a:off x="963525" y="3500709"/>
            <a:ext cx="548701" cy="300928"/>
          </a:xfrm>
          <a:prstGeom prst="rect">
            <a:avLst/>
          </a:prstGeom>
          <a:noFill/>
          <a:ln w="19050" cap="flat" cmpd="sng">
            <a:solidFill>
              <a:srgbClr val="351C75"/>
            </a:solidFill>
            <a:prstDash val="solid"/>
            <a:round/>
            <a:headEnd type="none" w="sm" len="sm"/>
            <a:tailEnd type="none" w="sm" len="sm"/>
          </a:ln>
        </p:spPr>
      </p:pic>
      <p:cxnSp>
        <p:nvCxnSpPr>
          <p:cNvPr id="1561" name="Google Shape;1561;p48"/>
          <p:cNvCxnSpPr>
            <a:stCxn id="1487" idx="1"/>
            <a:endCxn id="1560" idx="2"/>
          </p:cNvCxnSpPr>
          <p:nvPr/>
        </p:nvCxnSpPr>
        <p:spPr>
          <a:xfrm rot="10800000">
            <a:off x="1237953" y="3801569"/>
            <a:ext cx="1012200" cy="316800"/>
          </a:xfrm>
          <a:prstGeom prst="straightConnector1">
            <a:avLst/>
          </a:prstGeom>
          <a:noFill/>
          <a:ln w="19050" cap="flat" cmpd="sng">
            <a:solidFill>
              <a:srgbClr val="351C75"/>
            </a:solidFill>
            <a:prstDash val="solid"/>
            <a:round/>
            <a:headEnd type="none" w="med" len="med"/>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02"/>
                                        </p:tgtEl>
                                        <p:attrNameLst>
                                          <p:attrName>style.visibility</p:attrName>
                                        </p:attrNameLst>
                                      </p:cBhvr>
                                      <p:to>
                                        <p:strVal val="visible"/>
                                      </p:to>
                                    </p:set>
                                    <p:animEffect transition="in" filter="fade">
                                      <p:cBhvr>
                                        <p:cTn id="7" dur="1000"/>
                                        <p:tgtEl>
                                          <p:spTgt spid="15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565"/>
        <p:cNvGrpSpPr/>
        <p:nvPr/>
      </p:nvGrpSpPr>
      <p:grpSpPr>
        <a:xfrm>
          <a:off x="0" y="0"/>
          <a:ext cx="0" cy="0"/>
          <a:chOff x="0" y="0"/>
          <a:chExt cx="0" cy="0"/>
        </a:xfrm>
      </p:grpSpPr>
      <p:sp>
        <p:nvSpPr>
          <p:cNvPr id="1566" name="Google Shape;1566;p49"/>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2.3. Anomaly Detection with </a:t>
            </a:r>
            <a:r>
              <a:rPr lang="en" sz="2400" b="1" i="1">
                <a:latin typeface="PT Serif"/>
                <a:ea typeface="PT Serif"/>
                <a:cs typeface="PT Serif"/>
                <a:sym typeface="PT Serif"/>
              </a:rPr>
              <a:t>PatchCore</a:t>
            </a:r>
            <a:endParaRPr sz="2400" b="1" i="1">
              <a:latin typeface="PT Serif"/>
              <a:ea typeface="PT Serif"/>
              <a:cs typeface="PT Serif"/>
              <a:sym typeface="PT Serif"/>
            </a:endParaRPr>
          </a:p>
        </p:txBody>
      </p:sp>
      <p:sp>
        <p:nvSpPr>
          <p:cNvPr id="1567" name="Google Shape;1567;p49"/>
          <p:cNvSpPr txBox="1">
            <a:spLocks noGrp="1"/>
          </p:cNvSpPr>
          <p:nvPr>
            <p:ph type="body" idx="1"/>
          </p:nvPr>
        </p:nvSpPr>
        <p:spPr>
          <a:xfrm>
            <a:off x="388950" y="1038000"/>
            <a:ext cx="8051400" cy="26922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a:t>Image-level anomaly score    :</a:t>
            </a:r>
            <a:r>
              <a:rPr lang="en" sz="1800"/>
              <a:t> </a:t>
            </a:r>
            <a:endParaRPr sz="1800"/>
          </a:p>
          <a:p>
            <a:pPr marL="914400" lvl="1" indent="-342900" algn="l" rtl="0">
              <a:lnSpc>
                <a:spcPct val="115000"/>
              </a:lnSpc>
              <a:spcBef>
                <a:spcPts val="0"/>
              </a:spcBef>
              <a:spcAft>
                <a:spcPts val="0"/>
              </a:spcAft>
              <a:buSzPts val="1800"/>
              <a:buChar char="○"/>
            </a:pPr>
            <a:r>
              <a:rPr lang="en" sz="1800"/>
              <a:t>To obtain     , we use scaling      on      to account for the behaviour of neighbour patches.</a:t>
            </a:r>
            <a:endParaRPr sz="1800"/>
          </a:p>
          <a:p>
            <a:pPr marL="914400" lvl="1" indent="-342900" algn="l" rtl="0">
              <a:lnSpc>
                <a:spcPct val="115000"/>
              </a:lnSpc>
              <a:spcBef>
                <a:spcPts val="0"/>
              </a:spcBef>
              <a:spcAft>
                <a:spcPts val="0"/>
              </a:spcAft>
              <a:buSzPts val="1800"/>
              <a:buChar char="○"/>
            </a:pPr>
            <a:endParaRPr sz="1800"/>
          </a:p>
          <a:p>
            <a:pPr marL="914400" lvl="1" indent="-342900" algn="l" rtl="0">
              <a:lnSpc>
                <a:spcPct val="115000"/>
              </a:lnSpc>
              <a:spcBef>
                <a:spcPts val="0"/>
              </a:spcBef>
              <a:spcAft>
                <a:spcPts val="0"/>
              </a:spcAft>
              <a:buSzPts val="1800"/>
              <a:buChar char="○"/>
            </a:pPr>
            <a:endParaRPr sz="1800"/>
          </a:p>
          <a:p>
            <a:pPr marL="914400" lvl="1" indent="-342900" algn="l" rtl="0">
              <a:lnSpc>
                <a:spcPct val="115000"/>
              </a:lnSpc>
              <a:spcBef>
                <a:spcPts val="0"/>
              </a:spcBef>
              <a:spcAft>
                <a:spcPts val="0"/>
              </a:spcAft>
              <a:buSzPts val="1800"/>
              <a:buChar char="○"/>
            </a:pPr>
            <a:endParaRPr sz="1800"/>
          </a:p>
          <a:p>
            <a:pPr marL="914400" lvl="1" indent="-342900" algn="l" rtl="0">
              <a:lnSpc>
                <a:spcPct val="115000"/>
              </a:lnSpc>
              <a:spcBef>
                <a:spcPts val="0"/>
              </a:spcBef>
              <a:spcAft>
                <a:spcPts val="0"/>
              </a:spcAft>
              <a:buSzPts val="1800"/>
              <a:buChar char="○"/>
            </a:pPr>
            <a:r>
              <a:rPr lang="en" sz="1800"/>
              <a:t>with                the     nearest patch-features in        for test patch-feature        .      </a:t>
            </a:r>
            <a:endParaRPr sz="1800"/>
          </a:p>
        </p:txBody>
      </p:sp>
      <p:sp>
        <p:nvSpPr>
          <p:cNvPr id="1568" name="Google Shape;1568;p49"/>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38</a:t>
            </a:fld>
            <a:endParaRPr/>
          </a:p>
        </p:txBody>
      </p:sp>
      <p:pic>
        <p:nvPicPr>
          <p:cNvPr id="1569" name="Google Shape;1569;p49"/>
          <p:cNvPicPr preferRelativeResize="0"/>
          <p:nvPr/>
        </p:nvPicPr>
        <p:blipFill rotWithShape="1">
          <a:blip r:embed="rId3">
            <a:alphaModFix/>
          </a:blip>
          <a:srcRect r="77194"/>
          <a:stretch/>
        </p:blipFill>
        <p:spPr>
          <a:xfrm>
            <a:off x="3926147" y="1158175"/>
            <a:ext cx="153750" cy="201000"/>
          </a:xfrm>
          <a:prstGeom prst="rect">
            <a:avLst/>
          </a:prstGeom>
          <a:noFill/>
          <a:ln>
            <a:noFill/>
          </a:ln>
        </p:spPr>
      </p:pic>
      <p:sp>
        <p:nvSpPr>
          <p:cNvPr id="1570" name="Google Shape;1570;p49"/>
          <p:cNvSpPr/>
          <p:nvPr/>
        </p:nvSpPr>
        <p:spPr>
          <a:xfrm>
            <a:off x="884300" y="2715075"/>
            <a:ext cx="319500" cy="23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71" name="Google Shape;1571;p49"/>
          <p:cNvPicPr preferRelativeResize="0"/>
          <p:nvPr/>
        </p:nvPicPr>
        <p:blipFill rotWithShape="1">
          <a:blip r:embed="rId3">
            <a:alphaModFix/>
          </a:blip>
          <a:srcRect r="77194"/>
          <a:stretch/>
        </p:blipFill>
        <p:spPr>
          <a:xfrm>
            <a:off x="2442522" y="1476075"/>
            <a:ext cx="153750" cy="201000"/>
          </a:xfrm>
          <a:prstGeom prst="rect">
            <a:avLst/>
          </a:prstGeom>
          <a:noFill/>
          <a:ln>
            <a:noFill/>
          </a:ln>
        </p:spPr>
      </p:pic>
      <p:pic>
        <p:nvPicPr>
          <p:cNvPr id="1572" name="Google Shape;1572;p49"/>
          <p:cNvPicPr preferRelativeResize="0"/>
          <p:nvPr/>
        </p:nvPicPr>
        <p:blipFill>
          <a:blip r:embed="rId4">
            <a:alphaModFix/>
          </a:blip>
          <a:stretch>
            <a:fillRect/>
          </a:stretch>
        </p:blipFill>
        <p:spPr>
          <a:xfrm>
            <a:off x="4278050" y="1533000"/>
            <a:ext cx="183025" cy="144075"/>
          </a:xfrm>
          <a:prstGeom prst="rect">
            <a:avLst/>
          </a:prstGeom>
          <a:noFill/>
          <a:ln>
            <a:noFill/>
          </a:ln>
        </p:spPr>
      </p:pic>
      <p:pic>
        <p:nvPicPr>
          <p:cNvPr id="1573" name="Google Shape;1573;p49"/>
          <p:cNvPicPr preferRelativeResize="0"/>
          <p:nvPr/>
        </p:nvPicPr>
        <p:blipFill>
          <a:blip r:embed="rId5">
            <a:alphaModFix/>
          </a:blip>
          <a:stretch>
            <a:fillRect/>
          </a:stretch>
        </p:blipFill>
        <p:spPr>
          <a:xfrm>
            <a:off x="4865425" y="1476075"/>
            <a:ext cx="216462" cy="201000"/>
          </a:xfrm>
          <a:prstGeom prst="rect">
            <a:avLst/>
          </a:prstGeom>
          <a:noFill/>
          <a:ln>
            <a:noFill/>
          </a:ln>
        </p:spPr>
      </p:pic>
      <p:pic>
        <p:nvPicPr>
          <p:cNvPr id="1574" name="Google Shape;1574;p49"/>
          <p:cNvPicPr preferRelativeResize="0"/>
          <p:nvPr/>
        </p:nvPicPr>
        <p:blipFill>
          <a:blip r:embed="rId6">
            <a:alphaModFix/>
          </a:blip>
          <a:stretch>
            <a:fillRect/>
          </a:stretch>
        </p:blipFill>
        <p:spPr>
          <a:xfrm>
            <a:off x="1360725" y="2147575"/>
            <a:ext cx="5116487" cy="794525"/>
          </a:xfrm>
          <a:prstGeom prst="rect">
            <a:avLst/>
          </a:prstGeom>
          <a:noFill/>
          <a:ln>
            <a:noFill/>
          </a:ln>
        </p:spPr>
      </p:pic>
      <p:sp>
        <p:nvSpPr>
          <p:cNvPr id="1575" name="Google Shape;1575;p49"/>
          <p:cNvSpPr/>
          <p:nvPr/>
        </p:nvSpPr>
        <p:spPr>
          <a:xfrm>
            <a:off x="566025" y="3694250"/>
            <a:ext cx="7995300" cy="948600"/>
          </a:xfrm>
          <a:prstGeom prst="roundRect">
            <a:avLst>
              <a:gd name="adj" fmla="val 16667"/>
            </a:avLst>
          </a:prstGeom>
          <a:noFill/>
          <a:ln w="9525" cap="flat" cmpd="sng">
            <a:solidFill>
              <a:srgbClr val="B45F0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 name="Google Shape;1576;p49"/>
          <p:cNvSpPr/>
          <p:nvPr/>
        </p:nvSpPr>
        <p:spPr>
          <a:xfrm>
            <a:off x="784500" y="3945191"/>
            <a:ext cx="176700" cy="187500"/>
          </a:xfrm>
          <a:prstGeom prst="ellipse">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 name="Google Shape;1577;p49"/>
          <p:cNvSpPr/>
          <p:nvPr/>
        </p:nvSpPr>
        <p:spPr>
          <a:xfrm>
            <a:off x="1752672" y="3945203"/>
            <a:ext cx="176700" cy="187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78" name="Google Shape;1578;p49"/>
          <p:cNvCxnSpPr>
            <a:stCxn id="1576" idx="6"/>
            <a:endCxn id="1577" idx="2"/>
          </p:cNvCxnSpPr>
          <p:nvPr/>
        </p:nvCxnSpPr>
        <p:spPr>
          <a:xfrm>
            <a:off x="961200" y="4038941"/>
            <a:ext cx="791400" cy="0"/>
          </a:xfrm>
          <a:prstGeom prst="straightConnector1">
            <a:avLst/>
          </a:prstGeom>
          <a:noFill/>
          <a:ln w="9525" cap="flat" cmpd="sng">
            <a:solidFill>
              <a:schemeClr val="dk2"/>
            </a:solidFill>
            <a:prstDash val="solid"/>
            <a:round/>
            <a:headEnd type="none" w="med" len="med"/>
            <a:tailEnd type="none" w="med" len="med"/>
          </a:ln>
        </p:spPr>
      </p:cxnSp>
      <p:sp>
        <p:nvSpPr>
          <p:cNvPr id="1579" name="Google Shape;1579;p49"/>
          <p:cNvSpPr/>
          <p:nvPr/>
        </p:nvSpPr>
        <p:spPr>
          <a:xfrm>
            <a:off x="5176475" y="3977491"/>
            <a:ext cx="176700" cy="187500"/>
          </a:xfrm>
          <a:prstGeom prst="ellipse">
            <a:avLst/>
          </a:prstGeom>
          <a:solidFill>
            <a:srgbClr val="6D9EE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 name="Google Shape;1580;p49"/>
          <p:cNvSpPr/>
          <p:nvPr/>
        </p:nvSpPr>
        <p:spPr>
          <a:xfrm>
            <a:off x="6144647" y="3977503"/>
            <a:ext cx="176700" cy="187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81" name="Google Shape;1581;p49"/>
          <p:cNvCxnSpPr>
            <a:stCxn id="1579" idx="6"/>
            <a:endCxn id="1580" idx="2"/>
          </p:cNvCxnSpPr>
          <p:nvPr/>
        </p:nvCxnSpPr>
        <p:spPr>
          <a:xfrm>
            <a:off x="5353175" y="4071241"/>
            <a:ext cx="791400" cy="0"/>
          </a:xfrm>
          <a:prstGeom prst="straightConnector1">
            <a:avLst/>
          </a:prstGeom>
          <a:noFill/>
          <a:ln w="9525" cap="flat" cmpd="sng">
            <a:solidFill>
              <a:schemeClr val="dk2"/>
            </a:solidFill>
            <a:prstDash val="solid"/>
            <a:round/>
            <a:headEnd type="none" w="med" len="med"/>
            <a:tailEnd type="none" w="med" len="med"/>
          </a:ln>
        </p:spPr>
      </p:cxnSp>
      <p:sp>
        <p:nvSpPr>
          <p:cNvPr id="1582" name="Google Shape;1582;p49"/>
          <p:cNvSpPr txBox="1"/>
          <p:nvPr/>
        </p:nvSpPr>
        <p:spPr>
          <a:xfrm>
            <a:off x="4128669" y="3702258"/>
            <a:ext cx="291000" cy="400200"/>
          </a:xfrm>
          <a:prstGeom prst="rect">
            <a:avLst/>
          </a:prstGeom>
          <a:noFill/>
          <a:ln w="9525" cap="flat" cmpd="sng">
            <a:solidFill>
              <a:srgbClr val="B45F06"/>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sp>
        <p:nvSpPr>
          <p:cNvPr id="1583" name="Google Shape;1583;p49"/>
          <p:cNvSpPr txBox="1"/>
          <p:nvPr/>
        </p:nvSpPr>
        <p:spPr>
          <a:xfrm>
            <a:off x="4417223" y="3698404"/>
            <a:ext cx="291000" cy="400200"/>
          </a:xfrm>
          <a:prstGeom prst="rect">
            <a:avLst/>
          </a:prstGeom>
          <a:noFill/>
          <a:ln w="9525" cap="flat" cmpd="sng">
            <a:solidFill>
              <a:srgbClr val="B45F06"/>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2</a:t>
            </a:r>
            <a:endParaRPr>
              <a:latin typeface="PT Serif"/>
              <a:ea typeface="PT Serif"/>
              <a:cs typeface="PT Serif"/>
              <a:sym typeface="PT Serif"/>
            </a:endParaRPr>
          </a:p>
        </p:txBody>
      </p:sp>
      <p:sp>
        <p:nvSpPr>
          <p:cNvPr id="1584" name="Google Shape;1584;p49"/>
          <p:cNvSpPr/>
          <p:nvPr/>
        </p:nvSpPr>
        <p:spPr>
          <a:xfrm>
            <a:off x="2004122" y="3867141"/>
            <a:ext cx="176700" cy="187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 name="Google Shape;1585;p49"/>
          <p:cNvSpPr/>
          <p:nvPr/>
        </p:nvSpPr>
        <p:spPr>
          <a:xfrm>
            <a:off x="1929372" y="4132703"/>
            <a:ext cx="176700" cy="187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 name="Google Shape;1586;p49"/>
          <p:cNvSpPr/>
          <p:nvPr/>
        </p:nvSpPr>
        <p:spPr>
          <a:xfrm>
            <a:off x="8314222" y="3972503"/>
            <a:ext cx="176700" cy="187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 name="Google Shape;1587;p49"/>
          <p:cNvSpPr/>
          <p:nvPr/>
        </p:nvSpPr>
        <p:spPr>
          <a:xfrm>
            <a:off x="8314222" y="4299653"/>
            <a:ext cx="176700" cy="187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588" name="Google Shape;1588;p49"/>
          <p:cNvCxnSpPr/>
          <p:nvPr/>
        </p:nvCxnSpPr>
        <p:spPr>
          <a:xfrm>
            <a:off x="4423650" y="3706975"/>
            <a:ext cx="6300" cy="942300"/>
          </a:xfrm>
          <a:prstGeom prst="straightConnector1">
            <a:avLst/>
          </a:prstGeom>
          <a:noFill/>
          <a:ln w="19050" cap="flat" cmpd="sng">
            <a:solidFill>
              <a:schemeClr val="dk2"/>
            </a:solidFill>
            <a:prstDash val="dash"/>
            <a:round/>
            <a:headEnd type="none" w="med" len="med"/>
            <a:tailEnd type="none" w="med" len="med"/>
          </a:ln>
        </p:spPr>
      </p:cxnSp>
      <p:sp>
        <p:nvSpPr>
          <p:cNvPr id="1589" name="Google Shape;1589;p49"/>
          <p:cNvSpPr/>
          <p:nvPr/>
        </p:nvSpPr>
        <p:spPr>
          <a:xfrm>
            <a:off x="1826425" y="2110325"/>
            <a:ext cx="4214100" cy="883800"/>
          </a:xfrm>
          <a:prstGeom prst="roundRect">
            <a:avLst>
              <a:gd name="adj" fmla="val 16667"/>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 name="Google Shape;1590;p49"/>
          <p:cNvSpPr txBox="1"/>
          <p:nvPr/>
        </p:nvSpPr>
        <p:spPr>
          <a:xfrm>
            <a:off x="4128675" y="1741100"/>
            <a:ext cx="3195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a:solidFill>
                  <a:srgbClr val="FF0000"/>
                </a:solidFill>
                <a:latin typeface="PT Serif"/>
                <a:ea typeface="PT Serif"/>
                <a:cs typeface="PT Serif"/>
                <a:sym typeface="PT Serif"/>
              </a:rPr>
              <a:t>w</a:t>
            </a:r>
            <a:endParaRPr sz="1800">
              <a:solidFill>
                <a:srgbClr val="FF0000"/>
              </a:solidFill>
              <a:latin typeface="PT Serif"/>
              <a:ea typeface="PT Serif"/>
              <a:cs typeface="PT Serif"/>
              <a:sym typeface="PT Serif"/>
            </a:endParaRPr>
          </a:p>
        </p:txBody>
      </p:sp>
      <p:sp>
        <p:nvSpPr>
          <p:cNvPr id="1591" name="Google Shape;1591;p49"/>
          <p:cNvSpPr/>
          <p:nvPr/>
        </p:nvSpPr>
        <p:spPr>
          <a:xfrm>
            <a:off x="1037075" y="2021200"/>
            <a:ext cx="153900" cy="2991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 name="Google Shape;1592;p49"/>
          <p:cNvSpPr/>
          <p:nvPr/>
        </p:nvSpPr>
        <p:spPr>
          <a:xfrm>
            <a:off x="1037075" y="3090275"/>
            <a:ext cx="153900" cy="2991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593" name="Google Shape;1593;p49"/>
          <p:cNvPicPr preferRelativeResize="0"/>
          <p:nvPr/>
        </p:nvPicPr>
        <p:blipFill>
          <a:blip r:embed="rId7">
            <a:alphaModFix/>
          </a:blip>
          <a:stretch>
            <a:fillRect/>
          </a:stretch>
        </p:blipFill>
        <p:spPr>
          <a:xfrm>
            <a:off x="1929367" y="3056542"/>
            <a:ext cx="742950" cy="239876"/>
          </a:xfrm>
          <a:prstGeom prst="rect">
            <a:avLst/>
          </a:prstGeom>
          <a:noFill/>
          <a:ln w="9525" cap="flat" cmpd="sng">
            <a:solidFill>
              <a:schemeClr val="lt1"/>
            </a:solidFill>
            <a:prstDash val="solid"/>
            <a:round/>
            <a:headEnd type="none" w="sm" len="sm"/>
            <a:tailEnd type="none" w="sm" len="sm"/>
          </a:ln>
        </p:spPr>
      </p:pic>
      <p:pic>
        <p:nvPicPr>
          <p:cNvPr id="1594" name="Google Shape;1594;p49"/>
          <p:cNvPicPr preferRelativeResize="0"/>
          <p:nvPr/>
        </p:nvPicPr>
        <p:blipFill>
          <a:blip r:embed="rId8">
            <a:alphaModFix/>
          </a:blip>
          <a:stretch>
            <a:fillRect/>
          </a:stretch>
        </p:blipFill>
        <p:spPr>
          <a:xfrm>
            <a:off x="3146924" y="3056538"/>
            <a:ext cx="112096" cy="201000"/>
          </a:xfrm>
          <a:prstGeom prst="rect">
            <a:avLst/>
          </a:prstGeom>
          <a:noFill/>
          <a:ln w="9525" cap="flat" cmpd="sng">
            <a:solidFill>
              <a:schemeClr val="lt1"/>
            </a:solidFill>
            <a:prstDash val="solid"/>
            <a:round/>
            <a:headEnd type="none" w="sm" len="sm"/>
            <a:tailEnd type="none" w="sm" len="sm"/>
          </a:ln>
        </p:spPr>
      </p:pic>
      <p:pic>
        <p:nvPicPr>
          <p:cNvPr id="1595" name="Google Shape;1595;p49"/>
          <p:cNvPicPr preferRelativeResize="0"/>
          <p:nvPr/>
        </p:nvPicPr>
        <p:blipFill>
          <a:blip r:embed="rId9">
            <a:alphaModFix/>
          </a:blip>
          <a:stretch>
            <a:fillRect/>
          </a:stretch>
        </p:blipFill>
        <p:spPr>
          <a:xfrm>
            <a:off x="5977925" y="3056242"/>
            <a:ext cx="291000" cy="205192"/>
          </a:xfrm>
          <a:prstGeom prst="rect">
            <a:avLst/>
          </a:prstGeom>
          <a:noFill/>
          <a:ln w="9525" cap="flat" cmpd="sng">
            <a:solidFill>
              <a:schemeClr val="lt1"/>
            </a:solidFill>
            <a:prstDash val="solid"/>
            <a:round/>
            <a:headEnd type="none" w="sm" len="sm"/>
            <a:tailEnd type="none" w="sm" len="sm"/>
          </a:ln>
        </p:spPr>
      </p:pic>
      <p:pic>
        <p:nvPicPr>
          <p:cNvPr id="1596" name="Google Shape;1596;p49"/>
          <p:cNvPicPr preferRelativeResize="0"/>
          <p:nvPr/>
        </p:nvPicPr>
        <p:blipFill>
          <a:blip r:embed="rId10">
            <a:alphaModFix/>
          </a:blip>
          <a:stretch>
            <a:fillRect/>
          </a:stretch>
        </p:blipFill>
        <p:spPr>
          <a:xfrm>
            <a:off x="2889043" y="3372000"/>
            <a:ext cx="319500" cy="196319"/>
          </a:xfrm>
          <a:prstGeom prst="rect">
            <a:avLst/>
          </a:prstGeom>
          <a:noFill/>
          <a:ln w="9525" cap="flat" cmpd="sng">
            <a:solidFill>
              <a:schemeClr val="lt1"/>
            </a:solidFill>
            <a:prstDash val="solid"/>
            <a:round/>
            <a:headEnd type="none" w="sm" len="sm"/>
            <a:tailEnd type="none" w="sm" len="sm"/>
          </a:ln>
        </p:spPr>
      </p:pic>
      <p:pic>
        <p:nvPicPr>
          <p:cNvPr id="1597" name="Google Shape;1597;p49"/>
          <p:cNvPicPr preferRelativeResize="0"/>
          <p:nvPr/>
        </p:nvPicPr>
        <p:blipFill>
          <a:blip r:embed="rId10">
            <a:alphaModFix/>
          </a:blip>
          <a:stretch>
            <a:fillRect/>
          </a:stretch>
        </p:blipFill>
        <p:spPr>
          <a:xfrm>
            <a:off x="1695524" y="3748299"/>
            <a:ext cx="291000" cy="178790"/>
          </a:xfrm>
          <a:prstGeom prst="rect">
            <a:avLst/>
          </a:prstGeom>
          <a:noFill/>
          <a:ln w="9525" cap="flat" cmpd="sng">
            <a:solidFill>
              <a:schemeClr val="lt1"/>
            </a:solidFill>
            <a:prstDash val="solid"/>
            <a:round/>
            <a:headEnd type="none" w="sm" len="sm"/>
            <a:tailEnd type="none" w="sm" len="sm"/>
          </a:ln>
        </p:spPr>
      </p:pic>
      <p:pic>
        <p:nvPicPr>
          <p:cNvPr id="1598" name="Google Shape;1598;p49"/>
          <p:cNvPicPr preferRelativeResize="0"/>
          <p:nvPr/>
        </p:nvPicPr>
        <p:blipFill>
          <a:blip r:embed="rId10">
            <a:alphaModFix/>
          </a:blip>
          <a:stretch>
            <a:fillRect/>
          </a:stretch>
        </p:blipFill>
        <p:spPr>
          <a:xfrm>
            <a:off x="6073249" y="3755698"/>
            <a:ext cx="291000" cy="178790"/>
          </a:xfrm>
          <a:prstGeom prst="rect">
            <a:avLst/>
          </a:prstGeom>
          <a:noFill/>
          <a:ln w="9525" cap="flat" cmpd="sng">
            <a:solidFill>
              <a:schemeClr val="lt1"/>
            </a:solidFill>
            <a:prstDash val="solid"/>
            <a:round/>
            <a:headEnd type="none" w="sm" len="sm"/>
            <a:tailEnd type="none" w="sm" len="sm"/>
          </a:ln>
        </p:spPr>
      </p:pic>
      <p:pic>
        <p:nvPicPr>
          <p:cNvPr id="1599" name="Google Shape;1599;p49"/>
          <p:cNvPicPr preferRelativeResize="0"/>
          <p:nvPr/>
        </p:nvPicPr>
        <p:blipFill rotWithShape="1">
          <a:blip r:embed="rId11">
            <a:alphaModFix/>
          </a:blip>
          <a:srcRect r="86787" b="73671"/>
          <a:stretch/>
        </p:blipFill>
        <p:spPr>
          <a:xfrm>
            <a:off x="4977248" y="3730788"/>
            <a:ext cx="548701" cy="213820"/>
          </a:xfrm>
          <a:prstGeom prst="rect">
            <a:avLst/>
          </a:prstGeom>
          <a:noFill/>
          <a:ln>
            <a:noFill/>
          </a:ln>
        </p:spPr>
      </p:pic>
      <p:pic>
        <p:nvPicPr>
          <p:cNvPr id="1600" name="Google Shape;1600;p49"/>
          <p:cNvPicPr preferRelativeResize="0"/>
          <p:nvPr/>
        </p:nvPicPr>
        <p:blipFill rotWithShape="1">
          <a:blip r:embed="rId11">
            <a:alphaModFix/>
          </a:blip>
          <a:srcRect r="86787" b="73671"/>
          <a:stretch/>
        </p:blipFill>
        <p:spPr>
          <a:xfrm>
            <a:off x="655098" y="3730788"/>
            <a:ext cx="548701" cy="213820"/>
          </a:xfrm>
          <a:prstGeom prst="rect">
            <a:avLst/>
          </a:prstGeom>
          <a:noFill/>
          <a:ln>
            <a:noFill/>
          </a:ln>
        </p:spPr>
      </p:pic>
      <p:sp>
        <p:nvSpPr>
          <p:cNvPr id="1601" name="Google Shape;1601;p49"/>
          <p:cNvSpPr txBox="1"/>
          <p:nvPr/>
        </p:nvSpPr>
        <p:spPr>
          <a:xfrm>
            <a:off x="3029550" y="4261925"/>
            <a:ext cx="896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a:latin typeface="PT Serif"/>
                <a:ea typeface="PT Serif"/>
                <a:cs typeface="PT Serif"/>
                <a:sym typeface="PT Serif"/>
              </a:rPr>
              <a:t>w ≈ 0.5</a:t>
            </a:r>
            <a:r>
              <a:rPr lang="en">
                <a:latin typeface="PT Serif"/>
                <a:ea typeface="PT Serif"/>
                <a:cs typeface="PT Serif"/>
                <a:sym typeface="PT Serif"/>
              </a:rPr>
              <a:t> </a:t>
            </a:r>
            <a:endParaRPr>
              <a:latin typeface="PT Serif"/>
              <a:ea typeface="PT Serif"/>
              <a:cs typeface="PT Serif"/>
              <a:sym typeface="PT Serif"/>
            </a:endParaRPr>
          </a:p>
        </p:txBody>
      </p:sp>
      <p:sp>
        <p:nvSpPr>
          <p:cNvPr id="1602" name="Google Shape;1602;p49"/>
          <p:cNvSpPr txBox="1"/>
          <p:nvPr/>
        </p:nvSpPr>
        <p:spPr>
          <a:xfrm>
            <a:off x="6937700" y="4261925"/>
            <a:ext cx="896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a:latin typeface="PT Serif"/>
                <a:ea typeface="PT Serif"/>
                <a:cs typeface="PT Serif"/>
                <a:sym typeface="PT Serif"/>
              </a:rPr>
              <a:t>w ≈ 1</a:t>
            </a:r>
            <a:r>
              <a:rPr lang="en">
                <a:latin typeface="PT Serif"/>
                <a:ea typeface="PT Serif"/>
                <a:cs typeface="PT Serif"/>
                <a:sym typeface="PT Serif"/>
              </a:rPr>
              <a:t> </a:t>
            </a:r>
            <a:endParaRPr>
              <a:latin typeface="PT Serif"/>
              <a:ea typeface="PT Serif"/>
              <a:cs typeface="PT Serif"/>
              <a:sym typeface="PT Serif"/>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606"/>
        <p:cNvGrpSpPr/>
        <p:nvPr/>
      </p:nvGrpSpPr>
      <p:grpSpPr>
        <a:xfrm>
          <a:off x="0" y="0"/>
          <a:ext cx="0" cy="0"/>
          <a:chOff x="0" y="0"/>
          <a:chExt cx="0" cy="0"/>
        </a:xfrm>
      </p:grpSpPr>
      <p:sp>
        <p:nvSpPr>
          <p:cNvPr id="1607" name="Google Shape;1607;p50"/>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2.3. Anomaly Detection with </a:t>
            </a:r>
            <a:r>
              <a:rPr lang="en" sz="2400" b="1" i="1">
                <a:latin typeface="PT Serif"/>
                <a:ea typeface="PT Serif"/>
                <a:cs typeface="PT Serif"/>
                <a:sym typeface="PT Serif"/>
              </a:rPr>
              <a:t>PatchCore</a:t>
            </a:r>
            <a:endParaRPr sz="2400" b="1" i="1">
              <a:latin typeface="PT Serif"/>
              <a:ea typeface="PT Serif"/>
              <a:cs typeface="PT Serif"/>
              <a:sym typeface="PT Serif"/>
            </a:endParaRPr>
          </a:p>
        </p:txBody>
      </p:sp>
      <p:sp>
        <p:nvSpPr>
          <p:cNvPr id="1608" name="Google Shape;1608;p50"/>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39</a:t>
            </a:fld>
            <a:endParaRPr/>
          </a:p>
        </p:txBody>
      </p:sp>
      <p:sp>
        <p:nvSpPr>
          <p:cNvPr id="1609" name="Google Shape;1609;p50"/>
          <p:cNvSpPr/>
          <p:nvPr/>
        </p:nvSpPr>
        <p:spPr>
          <a:xfrm>
            <a:off x="884300" y="2715075"/>
            <a:ext cx="319500" cy="2340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0" name="Google Shape;1610;p50"/>
          <p:cNvSpPr/>
          <p:nvPr/>
        </p:nvSpPr>
        <p:spPr>
          <a:xfrm>
            <a:off x="1037075" y="2021200"/>
            <a:ext cx="153900" cy="2991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1" name="Google Shape;1611;p50"/>
          <p:cNvSpPr/>
          <p:nvPr/>
        </p:nvSpPr>
        <p:spPr>
          <a:xfrm>
            <a:off x="1037075" y="3090275"/>
            <a:ext cx="153900" cy="2991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2" name="Google Shape;1612;p50"/>
          <p:cNvSpPr txBox="1">
            <a:spLocks noGrp="1"/>
          </p:cNvSpPr>
          <p:nvPr>
            <p:ph type="body" idx="1"/>
          </p:nvPr>
        </p:nvSpPr>
        <p:spPr>
          <a:xfrm>
            <a:off x="388950" y="1038000"/>
            <a:ext cx="7815900" cy="20550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a:t>Pixel-level anomaly score:</a:t>
            </a:r>
            <a:r>
              <a:rPr lang="en" sz="1800"/>
              <a:t> </a:t>
            </a:r>
            <a:endParaRPr sz="1800"/>
          </a:p>
          <a:p>
            <a:pPr marL="914400" lvl="1" indent="-342900" algn="l" rtl="0">
              <a:lnSpc>
                <a:spcPct val="115000"/>
              </a:lnSpc>
              <a:spcBef>
                <a:spcPts val="0"/>
              </a:spcBef>
              <a:spcAft>
                <a:spcPts val="0"/>
              </a:spcAft>
              <a:buSzPts val="1800"/>
              <a:buChar char="○"/>
            </a:pPr>
            <a:r>
              <a:rPr lang="en" sz="1800"/>
              <a:t>A segmentation map can be computed in the same step, similar to [14, PaDiM]</a:t>
            </a:r>
            <a:endParaRPr sz="1800"/>
          </a:p>
          <a:p>
            <a:pPr marL="914400" lvl="1" indent="-342900" algn="l" rtl="0">
              <a:lnSpc>
                <a:spcPct val="115000"/>
              </a:lnSpc>
              <a:spcBef>
                <a:spcPts val="0"/>
              </a:spcBef>
              <a:spcAft>
                <a:spcPts val="0"/>
              </a:spcAft>
              <a:buSzPts val="1800"/>
              <a:buChar char="○"/>
            </a:pPr>
            <a:r>
              <a:rPr lang="en" sz="1800"/>
              <a:t>We upscale the result by </a:t>
            </a:r>
            <a:r>
              <a:rPr lang="en" sz="1800" b="1"/>
              <a:t>bi-linear interpolation</a:t>
            </a:r>
            <a:r>
              <a:rPr lang="en" sz="1800"/>
              <a:t> To match the original input resolution.</a:t>
            </a:r>
            <a:endParaRPr sz="1800"/>
          </a:p>
          <a:p>
            <a:pPr marL="914400" lvl="1" indent="-342900" algn="l" rtl="0">
              <a:lnSpc>
                <a:spcPct val="115000"/>
              </a:lnSpc>
              <a:spcBef>
                <a:spcPts val="0"/>
              </a:spcBef>
              <a:spcAft>
                <a:spcPts val="0"/>
              </a:spcAft>
              <a:buSzPts val="1800"/>
              <a:buChar char="○"/>
            </a:pPr>
            <a:r>
              <a:rPr lang="en" sz="1800" b="1"/>
              <a:t>Smoothed</a:t>
            </a:r>
            <a:r>
              <a:rPr lang="en" sz="1800"/>
              <a:t> the result with a </a:t>
            </a:r>
            <a:r>
              <a:rPr lang="en" sz="1800" b="1"/>
              <a:t>Gaussian</a:t>
            </a:r>
            <a:r>
              <a:rPr lang="en" sz="1800"/>
              <a:t> of kernel width σ = 4</a:t>
            </a:r>
            <a:endParaRPr sz="1800"/>
          </a:p>
        </p:txBody>
      </p:sp>
      <p:sp>
        <p:nvSpPr>
          <p:cNvPr id="1613" name="Google Shape;1613;p50"/>
          <p:cNvSpPr/>
          <p:nvPr/>
        </p:nvSpPr>
        <p:spPr>
          <a:xfrm>
            <a:off x="2287075" y="3294510"/>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4" name="Google Shape;1614;p50"/>
          <p:cNvSpPr/>
          <p:nvPr/>
        </p:nvSpPr>
        <p:spPr>
          <a:xfrm>
            <a:off x="2571304" y="3290050"/>
            <a:ext cx="239100" cy="1998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5" name="Google Shape;1615;p50"/>
          <p:cNvSpPr/>
          <p:nvPr/>
        </p:nvSpPr>
        <p:spPr>
          <a:xfrm>
            <a:off x="2855533" y="3294510"/>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6" name="Google Shape;1616;p50"/>
          <p:cNvSpPr/>
          <p:nvPr/>
        </p:nvSpPr>
        <p:spPr>
          <a:xfrm>
            <a:off x="3139761" y="3294510"/>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7" name="Google Shape;1617;p50"/>
          <p:cNvSpPr/>
          <p:nvPr/>
        </p:nvSpPr>
        <p:spPr>
          <a:xfrm>
            <a:off x="3423990" y="3294510"/>
            <a:ext cx="239100" cy="1998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8" name="Google Shape;1618;p50"/>
          <p:cNvSpPr/>
          <p:nvPr/>
        </p:nvSpPr>
        <p:spPr>
          <a:xfrm>
            <a:off x="2287075" y="3542436"/>
            <a:ext cx="239100" cy="1998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9" name="Google Shape;1619;p50"/>
          <p:cNvSpPr/>
          <p:nvPr/>
        </p:nvSpPr>
        <p:spPr>
          <a:xfrm>
            <a:off x="2571304" y="3537976"/>
            <a:ext cx="239100" cy="1998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0" name="Google Shape;1620;p50"/>
          <p:cNvSpPr/>
          <p:nvPr/>
        </p:nvSpPr>
        <p:spPr>
          <a:xfrm>
            <a:off x="2855533" y="3542436"/>
            <a:ext cx="239100" cy="1998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1" name="Google Shape;1621;p50"/>
          <p:cNvSpPr/>
          <p:nvPr/>
        </p:nvSpPr>
        <p:spPr>
          <a:xfrm>
            <a:off x="3139761" y="3542436"/>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2" name="Google Shape;1622;p50"/>
          <p:cNvSpPr/>
          <p:nvPr/>
        </p:nvSpPr>
        <p:spPr>
          <a:xfrm>
            <a:off x="3423990" y="3542436"/>
            <a:ext cx="239100" cy="1998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3" name="Google Shape;1623;p50"/>
          <p:cNvSpPr/>
          <p:nvPr/>
        </p:nvSpPr>
        <p:spPr>
          <a:xfrm>
            <a:off x="2287075" y="3794823"/>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4" name="Google Shape;1624;p50"/>
          <p:cNvSpPr/>
          <p:nvPr/>
        </p:nvSpPr>
        <p:spPr>
          <a:xfrm>
            <a:off x="2571304" y="3790362"/>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5" name="Google Shape;1625;p50"/>
          <p:cNvSpPr/>
          <p:nvPr/>
        </p:nvSpPr>
        <p:spPr>
          <a:xfrm>
            <a:off x="2855533" y="3794823"/>
            <a:ext cx="239100" cy="1998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6" name="Google Shape;1626;p50"/>
          <p:cNvSpPr/>
          <p:nvPr/>
        </p:nvSpPr>
        <p:spPr>
          <a:xfrm>
            <a:off x="3139761" y="3794823"/>
            <a:ext cx="239100" cy="1998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7" name="Google Shape;1627;p50"/>
          <p:cNvSpPr/>
          <p:nvPr/>
        </p:nvSpPr>
        <p:spPr>
          <a:xfrm>
            <a:off x="3423990" y="3794823"/>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8" name="Google Shape;1628;p50"/>
          <p:cNvSpPr/>
          <p:nvPr/>
        </p:nvSpPr>
        <p:spPr>
          <a:xfrm>
            <a:off x="2287075" y="4051669"/>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9" name="Google Shape;1629;p50"/>
          <p:cNvSpPr/>
          <p:nvPr/>
        </p:nvSpPr>
        <p:spPr>
          <a:xfrm>
            <a:off x="2571304" y="4047209"/>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0" name="Google Shape;1630;p50"/>
          <p:cNvSpPr/>
          <p:nvPr/>
        </p:nvSpPr>
        <p:spPr>
          <a:xfrm>
            <a:off x="2855533" y="4051669"/>
            <a:ext cx="239100" cy="1998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1" name="Google Shape;1631;p50"/>
          <p:cNvSpPr/>
          <p:nvPr/>
        </p:nvSpPr>
        <p:spPr>
          <a:xfrm>
            <a:off x="3139761" y="4051669"/>
            <a:ext cx="239100" cy="1998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2" name="Google Shape;1632;p50"/>
          <p:cNvSpPr/>
          <p:nvPr/>
        </p:nvSpPr>
        <p:spPr>
          <a:xfrm>
            <a:off x="3423990" y="4051669"/>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3" name="Google Shape;1633;p50"/>
          <p:cNvSpPr/>
          <p:nvPr/>
        </p:nvSpPr>
        <p:spPr>
          <a:xfrm>
            <a:off x="2287075" y="4312976"/>
            <a:ext cx="239100" cy="1998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4" name="Google Shape;1634;p50"/>
          <p:cNvSpPr/>
          <p:nvPr/>
        </p:nvSpPr>
        <p:spPr>
          <a:xfrm>
            <a:off x="2571304" y="4308516"/>
            <a:ext cx="239100" cy="1998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5" name="Google Shape;1635;p50"/>
          <p:cNvSpPr/>
          <p:nvPr/>
        </p:nvSpPr>
        <p:spPr>
          <a:xfrm>
            <a:off x="2855533" y="4312976"/>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6" name="Google Shape;1636;p50"/>
          <p:cNvSpPr/>
          <p:nvPr/>
        </p:nvSpPr>
        <p:spPr>
          <a:xfrm>
            <a:off x="3139761" y="4312976"/>
            <a:ext cx="239100" cy="1998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7" name="Google Shape;1637;p50"/>
          <p:cNvSpPr/>
          <p:nvPr/>
        </p:nvSpPr>
        <p:spPr>
          <a:xfrm>
            <a:off x="3423990" y="4312976"/>
            <a:ext cx="239100" cy="1998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8" name="Google Shape;1638;p50"/>
          <p:cNvSpPr/>
          <p:nvPr/>
        </p:nvSpPr>
        <p:spPr>
          <a:xfrm>
            <a:off x="3780188" y="3777725"/>
            <a:ext cx="395400" cy="234000"/>
          </a:xfrm>
          <a:prstGeom prst="rightArrow">
            <a:avLst>
              <a:gd name="adj1" fmla="val 50000"/>
              <a:gd name="adj2" fmla="val 50000"/>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9" name="Google Shape;1639;p50"/>
          <p:cNvSpPr txBox="1"/>
          <p:nvPr/>
        </p:nvSpPr>
        <p:spPr>
          <a:xfrm>
            <a:off x="4030400" y="4574900"/>
            <a:ext cx="23064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80"/>
              </a:spcBef>
              <a:spcAft>
                <a:spcPts val="0"/>
              </a:spcAft>
              <a:buNone/>
            </a:pPr>
            <a:r>
              <a:rPr lang="en" b="1">
                <a:solidFill>
                  <a:schemeClr val="dk1"/>
                </a:solidFill>
                <a:latin typeface="PT Serif"/>
                <a:ea typeface="PT Serif"/>
                <a:cs typeface="PT Serif"/>
                <a:sym typeface="PT Serif"/>
              </a:rPr>
              <a:t>original input resolution</a:t>
            </a:r>
            <a:endParaRPr b="1"/>
          </a:p>
        </p:txBody>
      </p:sp>
      <p:sp>
        <p:nvSpPr>
          <p:cNvPr id="1640" name="Google Shape;1640;p50"/>
          <p:cNvSpPr/>
          <p:nvPr/>
        </p:nvSpPr>
        <p:spPr>
          <a:xfrm>
            <a:off x="4292682" y="3252202"/>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1" name="Google Shape;1641;p50"/>
          <p:cNvSpPr/>
          <p:nvPr/>
        </p:nvSpPr>
        <p:spPr>
          <a:xfrm>
            <a:off x="4440978" y="3249901"/>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2" name="Google Shape;1642;p50"/>
          <p:cNvSpPr/>
          <p:nvPr/>
        </p:nvSpPr>
        <p:spPr>
          <a:xfrm>
            <a:off x="4589275" y="3252202"/>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3" name="Google Shape;1643;p50"/>
          <p:cNvSpPr/>
          <p:nvPr/>
        </p:nvSpPr>
        <p:spPr>
          <a:xfrm>
            <a:off x="4737572" y="3252202"/>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4" name="Google Shape;1644;p50"/>
          <p:cNvSpPr/>
          <p:nvPr/>
        </p:nvSpPr>
        <p:spPr>
          <a:xfrm>
            <a:off x="4885868" y="3252202"/>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5" name="Google Shape;1645;p50"/>
          <p:cNvSpPr/>
          <p:nvPr/>
        </p:nvSpPr>
        <p:spPr>
          <a:xfrm>
            <a:off x="4292682" y="3380101"/>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6" name="Google Shape;1646;p50"/>
          <p:cNvSpPr/>
          <p:nvPr/>
        </p:nvSpPr>
        <p:spPr>
          <a:xfrm>
            <a:off x="4440978" y="3377800"/>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7" name="Google Shape;1647;p50"/>
          <p:cNvSpPr/>
          <p:nvPr/>
        </p:nvSpPr>
        <p:spPr>
          <a:xfrm>
            <a:off x="4589275" y="3380101"/>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8" name="Google Shape;1648;p50"/>
          <p:cNvSpPr/>
          <p:nvPr/>
        </p:nvSpPr>
        <p:spPr>
          <a:xfrm>
            <a:off x="4737572" y="3380101"/>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9" name="Google Shape;1649;p50"/>
          <p:cNvSpPr/>
          <p:nvPr/>
        </p:nvSpPr>
        <p:spPr>
          <a:xfrm>
            <a:off x="4885868" y="3380101"/>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0" name="Google Shape;1650;p50"/>
          <p:cNvSpPr/>
          <p:nvPr/>
        </p:nvSpPr>
        <p:spPr>
          <a:xfrm>
            <a:off x="4292682" y="3510300"/>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1" name="Google Shape;1651;p50"/>
          <p:cNvSpPr/>
          <p:nvPr/>
        </p:nvSpPr>
        <p:spPr>
          <a:xfrm>
            <a:off x="4440978" y="3507999"/>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2" name="Google Shape;1652;p50"/>
          <p:cNvSpPr/>
          <p:nvPr/>
        </p:nvSpPr>
        <p:spPr>
          <a:xfrm>
            <a:off x="4589275" y="3510300"/>
            <a:ext cx="124800" cy="102900"/>
          </a:xfrm>
          <a:prstGeom prst="rect">
            <a:avLst/>
          </a:prstGeom>
          <a:solidFill>
            <a:srgbClr val="FF0000">
              <a:alpha val="7976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3" name="Google Shape;1653;p50"/>
          <p:cNvSpPr/>
          <p:nvPr/>
        </p:nvSpPr>
        <p:spPr>
          <a:xfrm>
            <a:off x="4737572" y="3510300"/>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4" name="Google Shape;1654;p50"/>
          <p:cNvSpPr/>
          <p:nvPr/>
        </p:nvSpPr>
        <p:spPr>
          <a:xfrm>
            <a:off x="4885868" y="3510300"/>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5" name="Google Shape;1655;p50"/>
          <p:cNvSpPr/>
          <p:nvPr/>
        </p:nvSpPr>
        <p:spPr>
          <a:xfrm>
            <a:off x="4292682" y="3642800"/>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6" name="Google Shape;1656;p50"/>
          <p:cNvSpPr/>
          <p:nvPr/>
        </p:nvSpPr>
        <p:spPr>
          <a:xfrm>
            <a:off x="4440978" y="3640500"/>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7" name="Google Shape;1657;p50"/>
          <p:cNvSpPr/>
          <p:nvPr/>
        </p:nvSpPr>
        <p:spPr>
          <a:xfrm>
            <a:off x="4589275" y="3642800"/>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8" name="Google Shape;1658;p50"/>
          <p:cNvSpPr/>
          <p:nvPr/>
        </p:nvSpPr>
        <p:spPr>
          <a:xfrm>
            <a:off x="4737572" y="3642800"/>
            <a:ext cx="124800" cy="102900"/>
          </a:xfrm>
          <a:prstGeom prst="rect">
            <a:avLst/>
          </a:prstGeom>
          <a:solidFill>
            <a:srgbClr val="FF0000">
              <a:alpha val="7976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9" name="Google Shape;1659;p50"/>
          <p:cNvSpPr/>
          <p:nvPr/>
        </p:nvSpPr>
        <p:spPr>
          <a:xfrm>
            <a:off x="4885868" y="3642800"/>
            <a:ext cx="124800" cy="102900"/>
          </a:xfrm>
          <a:prstGeom prst="rect">
            <a:avLst/>
          </a:prstGeom>
          <a:solidFill>
            <a:srgbClr val="FF0000">
              <a:alpha val="7976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0" name="Google Shape;1660;p50"/>
          <p:cNvSpPr/>
          <p:nvPr/>
        </p:nvSpPr>
        <p:spPr>
          <a:xfrm>
            <a:off x="4292682" y="3777602"/>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1" name="Google Shape;1661;p50"/>
          <p:cNvSpPr/>
          <p:nvPr/>
        </p:nvSpPr>
        <p:spPr>
          <a:xfrm>
            <a:off x="4440978" y="3775301"/>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2" name="Google Shape;1662;p50"/>
          <p:cNvSpPr/>
          <p:nvPr/>
        </p:nvSpPr>
        <p:spPr>
          <a:xfrm>
            <a:off x="4589275" y="3777602"/>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3" name="Google Shape;1663;p50"/>
          <p:cNvSpPr/>
          <p:nvPr/>
        </p:nvSpPr>
        <p:spPr>
          <a:xfrm>
            <a:off x="4737572" y="3777602"/>
            <a:ext cx="124800" cy="102900"/>
          </a:xfrm>
          <a:prstGeom prst="rect">
            <a:avLst/>
          </a:prstGeom>
          <a:solidFill>
            <a:srgbClr val="FF0000">
              <a:alpha val="7976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4" name="Google Shape;1664;p50"/>
          <p:cNvSpPr/>
          <p:nvPr/>
        </p:nvSpPr>
        <p:spPr>
          <a:xfrm>
            <a:off x="4885868" y="3777602"/>
            <a:ext cx="124800" cy="1029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5" name="Google Shape;1665;p50"/>
          <p:cNvSpPr/>
          <p:nvPr/>
        </p:nvSpPr>
        <p:spPr>
          <a:xfrm>
            <a:off x="5034181" y="3248752"/>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6" name="Google Shape;1666;p50"/>
          <p:cNvSpPr/>
          <p:nvPr/>
        </p:nvSpPr>
        <p:spPr>
          <a:xfrm>
            <a:off x="5182478" y="3246451"/>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7" name="Google Shape;1667;p50"/>
          <p:cNvSpPr/>
          <p:nvPr/>
        </p:nvSpPr>
        <p:spPr>
          <a:xfrm>
            <a:off x="5330774" y="3248752"/>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8" name="Google Shape;1668;p50"/>
          <p:cNvSpPr/>
          <p:nvPr/>
        </p:nvSpPr>
        <p:spPr>
          <a:xfrm>
            <a:off x="5479071" y="3248752"/>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9" name="Google Shape;1669;p50"/>
          <p:cNvSpPr/>
          <p:nvPr/>
        </p:nvSpPr>
        <p:spPr>
          <a:xfrm>
            <a:off x="5627368" y="3248752"/>
            <a:ext cx="124800" cy="1029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0" name="Google Shape;1670;p50"/>
          <p:cNvSpPr/>
          <p:nvPr/>
        </p:nvSpPr>
        <p:spPr>
          <a:xfrm>
            <a:off x="5034181" y="3376651"/>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1" name="Google Shape;1671;p50"/>
          <p:cNvSpPr/>
          <p:nvPr/>
        </p:nvSpPr>
        <p:spPr>
          <a:xfrm>
            <a:off x="5182478" y="3374350"/>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2" name="Google Shape;1672;p50"/>
          <p:cNvSpPr/>
          <p:nvPr/>
        </p:nvSpPr>
        <p:spPr>
          <a:xfrm>
            <a:off x="5330774" y="3376651"/>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3" name="Google Shape;1673;p50"/>
          <p:cNvSpPr/>
          <p:nvPr/>
        </p:nvSpPr>
        <p:spPr>
          <a:xfrm>
            <a:off x="5479071" y="3376651"/>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4" name="Google Shape;1674;p50"/>
          <p:cNvSpPr/>
          <p:nvPr/>
        </p:nvSpPr>
        <p:spPr>
          <a:xfrm>
            <a:off x="5627368" y="3376651"/>
            <a:ext cx="124800" cy="1029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5" name="Google Shape;1675;p50"/>
          <p:cNvSpPr/>
          <p:nvPr/>
        </p:nvSpPr>
        <p:spPr>
          <a:xfrm>
            <a:off x="5034181" y="3506850"/>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6" name="Google Shape;1676;p50"/>
          <p:cNvSpPr/>
          <p:nvPr/>
        </p:nvSpPr>
        <p:spPr>
          <a:xfrm>
            <a:off x="5182478" y="3504549"/>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7" name="Google Shape;1677;p50"/>
          <p:cNvSpPr/>
          <p:nvPr/>
        </p:nvSpPr>
        <p:spPr>
          <a:xfrm>
            <a:off x="5330774" y="3506850"/>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8" name="Google Shape;1678;p50"/>
          <p:cNvSpPr/>
          <p:nvPr/>
        </p:nvSpPr>
        <p:spPr>
          <a:xfrm>
            <a:off x="5479071" y="3506850"/>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9" name="Google Shape;1679;p50"/>
          <p:cNvSpPr/>
          <p:nvPr/>
        </p:nvSpPr>
        <p:spPr>
          <a:xfrm>
            <a:off x="5627368" y="3506850"/>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0" name="Google Shape;1680;p50"/>
          <p:cNvSpPr/>
          <p:nvPr/>
        </p:nvSpPr>
        <p:spPr>
          <a:xfrm>
            <a:off x="5034181" y="3639351"/>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1" name="Google Shape;1681;p50"/>
          <p:cNvSpPr/>
          <p:nvPr/>
        </p:nvSpPr>
        <p:spPr>
          <a:xfrm>
            <a:off x="5182478" y="3637050"/>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2" name="Google Shape;1682;p50"/>
          <p:cNvSpPr/>
          <p:nvPr/>
        </p:nvSpPr>
        <p:spPr>
          <a:xfrm>
            <a:off x="5330774" y="3639351"/>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3" name="Google Shape;1683;p50"/>
          <p:cNvSpPr/>
          <p:nvPr/>
        </p:nvSpPr>
        <p:spPr>
          <a:xfrm>
            <a:off x="5479071" y="3639351"/>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4" name="Google Shape;1684;p50"/>
          <p:cNvSpPr/>
          <p:nvPr/>
        </p:nvSpPr>
        <p:spPr>
          <a:xfrm>
            <a:off x="5627368" y="3639351"/>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5" name="Google Shape;1685;p50"/>
          <p:cNvSpPr/>
          <p:nvPr/>
        </p:nvSpPr>
        <p:spPr>
          <a:xfrm>
            <a:off x="5034181" y="3774152"/>
            <a:ext cx="124800" cy="1029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6" name="Google Shape;1686;p50"/>
          <p:cNvSpPr/>
          <p:nvPr/>
        </p:nvSpPr>
        <p:spPr>
          <a:xfrm>
            <a:off x="5182478" y="3771851"/>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7" name="Google Shape;1687;p50"/>
          <p:cNvSpPr/>
          <p:nvPr/>
        </p:nvSpPr>
        <p:spPr>
          <a:xfrm>
            <a:off x="5330774" y="3774152"/>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8" name="Google Shape;1688;p50"/>
          <p:cNvSpPr/>
          <p:nvPr/>
        </p:nvSpPr>
        <p:spPr>
          <a:xfrm>
            <a:off x="5479071" y="3774152"/>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9" name="Google Shape;1689;p50"/>
          <p:cNvSpPr/>
          <p:nvPr/>
        </p:nvSpPr>
        <p:spPr>
          <a:xfrm>
            <a:off x="5627368" y="3774152"/>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0" name="Google Shape;1690;p50"/>
          <p:cNvSpPr/>
          <p:nvPr/>
        </p:nvSpPr>
        <p:spPr>
          <a:xfrm>
            <a:off x="4292675" y="3914700"/>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1" name="Google Shape;1691;p50"/>
          <p:cNvSpPr/>
          <p:nvPr/>
        </p:nvSpPr>
        <p:spPr>
          <a:xfrm>
            <a:off x="4440972" y="3912399"/>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2" name="Google Shape;1692;p50"/>
          <p:cNvSpPr/>
          <p:nvPr/>
        </p:nvSpPr>
        <p:spPr>
          <a:xfrm>
            <a:off x="4589268" y="3914700"/>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3" name="Google Shape;1693;p50"/>
          <p:cNvSpPr/>
          <p:nvPr/>
        </p:nvSpPr>
        <p:spPr>
          <a:xfrm>
            <a:off x="4737565" y="3914700"/>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4" name="Google Shape;1694;p50"/>
          <p:cNvSpPr/>
          <p:nvPr/>
        </p:nvSpPr>
        <p:spPr>
          <a:xfrm>
            <a:off x="4885862" y="3914700"/>
            <a:ext cx="124800" cy="1029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5" name="Google Shape;1695;p50"/>
          <p:cNvSpPr/>
          <p:nvPr/>
        </p:nvSpPr>
        <p:spPr>
          <a:xfrm>
            <a:off x="4292675" y="4042599"/>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6" name="Google Shape;1696;p50"/>
          <p:cNvSpPr/>
          <p:nvPr/>
        </p:nvSpPr>
        <p:spPr>
          <a:xfrm>
            <a:off x="4440972" y="4040298"/>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7" name="Google Shape;1697;p50"/>
          <p:cNvSpPr/>
          <p:nvPr/>
        </p:nvSpPr>
        <p:spPr>
          <a:xfrm>
            <a:off x="4589268" y="4042599"/>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8" name="Google Shape;1698;p50"/>
          <p:cNvSpPr/>
          <p:nvPr/>
        </p:nvSpPr>
        <p:spPr>
          <a:xfrm>
            <a:off x="4737565" y="4042599"/>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9" name="Google Shape;1699;p50"/>
          <p:cNvSpPr/>
          <p:nvPr/>
        </p:nvSpPr>
        <p:spPr>
          <a:xfrm>
            <a:off x="4885862" y="4042599"/>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0" name="Google Shape;1700;p50"/>
          <p:cNvSpPr/>
          <p:nvPr/>
        </p:nvSpPr>
        <p:spPr>
          <a:xfrm>
            <a:off x="4292675" y="4172798"/>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1" name="Google Shape;1701;p50"/>
          <p:cNvSpPr/>
          <p:nvPr/>
        </p:nvSpPr>
        <p:spPr>
          <a:xfrm>
            <a:off x="4440972" y="4170497"/>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2" name="Google Shape;1702;p50"/>
          <p:cNvSpPr/>
          <p:nvPr/>
        </p:nvSpPr>
        <p:spPr>
          <a:xfrm>
            <a:off x="4589268" y="4172798"/>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3" name="Google Shape;1703;p50"/>
          <p:cNvSpPr/>
          <p:nvPr/>
        </p:nvSpPr>
        <p:spPr>
          <a:xfrm>
            <a:off x="4737565" y="4172798"/>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4" name="Google Shape;1704;p50"/>
          <p:cNvSpPr/>
          <p:nvPr/>
        </p:nvSpPr>
        <p:spPr>
          <a:xfrm>
            <a:off x="4885862" y="4172798"/>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5" name="Google Shape;1705;p50"/>
          <p:cNvSpPr/>
          <p:nvPr/>
        </p:nvSpPr>
        <p:spPr>
          <a:xfrm>
            <a:off x="4292675" y="4305299"/>
            <a:ext cx="124800" cy="1029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6" name="Google Shape;1706;p50"/>
          <p:cNvSpPr/>
          <p:nvPr/>
        </p:nvSpPr>
        <p:spPr>
          <a:xfrm>
            <a:off x="4440972" y="4302998"/>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7" name="Google Shape;1707;p50"/>
          <p:cNvSpPr/>
          <p:nvPr/>
        </p:nvSpPr>
        <p:spPr>
          <a:xfrm>
            <a:off x="4589268" y="4305299"/>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8" name="Google Shape;1708;p50"/>
          <p:cNvSpPr/>
          <p:nvPr/>
        </p:nvSpPr>
        <p:spPr>
          <a:xfrm>
            <a:off x="4737565" y="4305299"/>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9" name="Google Shape;1709;p50"/>
          <p:cNvSpPr/>
          <p:nvPr/>
        </p:nvSpPr>
        <p:spPr>
          <a:xfrm>
            <a:off x="4885862" y="4305299"/>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0" name="Google Shape;1710;p50"/>
          <p:cNvSpPr/>
          <p:nvPr/>
        </p:nvSpPr>
        <p:spPr>
          <a:xfrm>
            <a:off x="4292675" y="4440100"/>
            <a:ext cx="124800" cy="1029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1" name="Google Shape;1711;p50"/>
          <p:cNvSpPr/>
          <p:nvPr/>
        </p:nvSpPr>
        <p:spPr>
          <a:xfrm>
            <a:off x="4440972" y="4437799"/>
            <a:ext cx="124800" cy="102900"/>
          </a:xfrm>
          <a:prstGeom prst="rect">
            <a:avLst/>
          </a:prstGeom>
          <a:solidFill>
            <a:srgbClr val="FF0000">
              <a:alpha val="89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2" name="Google Shape;1712;p50"/>
          <p:cNvSpPr/>
          <p:nvPr/>
        </p:nvSpPr>
        <p:spPr>
          <a:xfrm>
            <a:off x="4589268" y="4440100"/>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3" name="Google Shape;1713;p50"/>
          <p:cNvSpPr/>
          <p:nvPr/>
        </p:nvSpPr>
        <p:spPr>
          <a:xfrm>
            <a:off x="4737565" y="4440100"/>
            <a:ext cx="124800" cy="102900"/>
          </a:xfrm>
          <a:prstGeom prst="rect">
            <a:avLst/>
          </a:prstGeom>
          <a:solidFill>
            <a:srgbClr val="E06666">
              <a:alpha val="7440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4" name="Google Shape;1714;p50"/>
          <p:cNvSpPr/>
          <p:nvPr/>
        </p:nvSpPr>
        <p:spPr>
          <a:xfrm>
            <a:off x="4885862" y="4440100"/>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5" name="Google Shape;1715;p50"/>
          <p:cNvSpPr/>
          <p:nvPr/>
        </p:nvSpPr>
        <p:spPr>
          <a:xfrm>
            <a:off x="5034155" y="3911270"/>
            <a:ext cx="124800" cy="1029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6" name="Google Shape;1716;p50"/>
          <p:cNvSpPr/>
          <p:nvPr/>
        </p:nvSpPr>
        <p:spPr>
          <a:xfrm>
            <a:off x="5182452" y="3908969"/>
            <a:ext cx="124800" cy="1029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7" name="Google Shape;1717;p50"/>
          <p:cNvSpPr/>
          <p:nvPr/>
        </p:nvSpPr>
        <p:spPr>
          <a:xfrm>
            <a:off x="5330748" y="3911270"/>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8" name="Google Shape;1718;p50"/>
          <p:cNvSpPr/>
          <p:nvPr/>
        </p:nvSpPr>
        <p:spPr>
          <a:xfrm>
            <a:off x="5479045" y="3911270"/>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9" name="Google Shape;1719;p50"/>
          <p:cNvSpPr/>
          <p:nvPr/>
        </p:nvSpPr>
        <p:spPr>
          <a:xfrm>
            <a:off x="5627341" y="3911270"/>
            <a:ext cx="124800" cy="102900"/>
          </a:xfrm>
          <a:prstGeom prst="rect">
            <a:avLst/>
          </a:prstGeom>
          <a:solidFill>
            <a:srgbClr val="E06666">
              <a:alpha val="523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0" name="Google Shape;1720;p50"/>
          <p:cNvSpPr/>
          <p:nvPr/>
        </p:nvSpPr>
        <p:spPr>
          <a:xfrm>
            <a:off x="5034155" y="4039168"/>
            <a:ext cx="124800" cy="1029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1" name="Google Shape;1721;p50"/>
          <p:cNvSpPr/>
          <p:nvPr/>
        </p:nvSpPr>
        <p:spPr>
          <a:xfrm>
            <a:off x="5182452" y="4036867"/>
            <a:ext cx="124800" cy="102900"/>
          </a:xfrm>
          <a:prstGeom prst="rect">
            <a:avLst/>
          </a:prstGeom>
          <a:solidFill>
            <a:srgbClr val="FF0000">
              <a:alpha val="708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2" name="Google Shape;1722;p50"/>
          <p:cNvSpPr/>
          <p:nvPr/>
        </p:nvSpPr>
        <p:spPr>
          <a:xfrm>
            <a:off x="5330748" y="4039168"/>
            <a:ext cx="124800" cy="102900"/>
          </a:xfrm>
          <a:prstGeom prst="rect">
            <a:avLst/>
          </a:prstGeom>
          <a:solidFill>
            <a:srgbClr val="FF0000">
              <a:alpha val="7976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3" name="Google Shape;1723;p50"/>
          <p:cNvSpPr/>
          <p:nvPr/>
        </p:nvSpPr>
        <p:spPr>
          <a:xfrm>
            <a:off x="5479045" y="4039168"/>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4" name="Google Shape;1724;p50"/>
          <p:cNvSpPr/>
          <p:nvPr/>
        </p:nvSpPr>
        <p:spPr>
          <a:xfrm>
            <a:off x="5627354" y="4040318"/>
            <a:ext cx="124800" cy="102900"/>
          </a:xfrm>
          <a:prstGeom prst="rect">
            <a:avLst/>
          </a:prstGeom>
          <a:solidFill>
            <a:srgbClr val="E06666">
              <a:alpha val="523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5" name="Google Shape;1725;p50"/>
          <p:cNvSpPr/>
          <p:nvPr/>
        </p:nvSpPr>
        <p:spPr>
          <a:xfrm>
            <a:off x="5034155" y="4169368"/>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6" name="Google Shape;1726;p50"/>
          <p:cNvSpPr/>
          <p:nvPr/>
        </p:nvSpPr>
        <p:spPr>
          <a:xfrm>
            <a:off x="5182452" y="4167067"/>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7" name="Google Shape;1727;p50"/>
          <p:cNvSpPr/>
          <p:nvPr/>
        </p:nvSpPr>
        <p:spPr>
          <a:xfrm>
            <a:off x="5330748" y="4169368"/>
            <a:ext cx="124800" cy="1029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8" name="Google Shape;1728;p50"/>
          <p:cNvSpPr/>
          <p:nvPr/>
        </p:nvSpPr>
        <p:spPr>
          <a:xfrm>
            <a:off x="5479045" y="4169368"/>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9" name="Google Shape;1729;p50"/>
          <p:cNvSpPr/>
          <p:nvPr/>
        </p:nvSpPr>
        <p:spPr>
          <a:xfrm>
            <a:off x="5627341" y="4169368"/>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0" name="Google Shape;1730;p50"/>
          <p:cNvSpPr/>
          <p:nvPr/>
        </p:nvSpPr>
        <p:spPr>
          <a:xfrm>
            <a:off x="5034155" y="4301868"/>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1" name="Google Shape;1731;p50"/>
          <p:cNvSpPr/>
          <p:nvPr/>
        </p:nvSpPr>
        <p:spPr>
          <a:xfrm>
            <a:off x="5182452" y="4299567"/>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2" name="Google Shape;1732;p50"/>
          <p:cNvSpPr/>
          <p:nvPr/>
        </p:nvSpPr>
        <p:spPr>
          <a:xfrm>
            <a:off x="5330748" y="4301868"/>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3" name="Google Shape;1733;p50"/>
          <p:cNvSpPr/>
          <p:nvPr/>
        </p:nvSpPr>
        <p:spPr>
          <a:xfrm>
            <a:off x="5479045" y="4301868"/>
            <a:ext cx="124800" cy="102900"/>
          </a:xfrm>
          <a:prstGeom prst="rect">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4" name="Google Shape;1734;p50"/>
          <p:cNvSpPr/>
          <p:nvPr/>
        </p:nvSpPr>
        <p:spPr>
          <a:xfrm>
            <a:off x="5627341" y="4301868"/>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5" name="Google Shape;1735;p50"/>
          <p:cNvSpPr/>
          <p:nvPr/>
        </p:nvSpPr>
        <p:spPr>
          <a:xfrm>
            <a:off x="5034155" y="4436670"/>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6" name="Google Shape;1736;p50"/>
          <p:cNvSpPr/>
          <p:nvPr/>
        </p:nvSpPr>
        <p:spPr>
          <a:xfrm>
            <a:off x="5182452" y="4434369"/>
            <a:ext cx="124800" cy="102900"/>
          </a:xfrm>
          <a:prstGeom prst="rect">
            <a:avLst/>
          </a:prstGeom>
          <a:solidFill>
            <a:srgbClr val="FF0000">
              <a:alpha val="2798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7" name="Google Shape;1737;p50"/>
          <p:cNvSpPr/>
          <p:nvPr/>
        </p:nvSpPr>
        <p:spPr>
          <a:xfrm>
            <a:off x="5330748" y="4436670"/>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8" name="Google Shape;1738;p50"/>
          <p:cNvSpPr/>
          <p:nvPr/>
        </p:nvSpPr>
        <p:spPr>
          <a:xfrm>
            <a:off x="5479045" y="4436670"/>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9" name="Google Shape;1739;p50"/>
          <p:cNvSpPr/>
          <p:nvPr/>
        </p:nvSpPr>
        <p:spPr>
          <a:xfrm>
            <a:off x="5627341" y="4436670"/>
            <a:ext cx="124800" cy="102900"/>
          </a:xfrm>
          <a:prstGeom prst="rect">
            <a:avLst/>
          </a:prstGeom>
          <a:solidFill>
            <a:srgbClr val="E06666">
              <a:alpha val="5655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740" name="Google Shape;1740;p50"/>
          <p:cNvPicPr preferRelativeResize="0"/>
          <p:nvPr/>
        </p:nvPicPr>
        <p:blipFill>
          <a:blip r:embed="rId3">
            <a:alphaModFix/>
          </a:blip>
          <a:stretch>
            <a:fillRect/>
          </a:stretch>
        </p:blipFill>
        <p:spPr>
          <a:xfrm>
            <a:off x="494701" y="3343850"/>
            <a:ext cx="1158200" cy="1149820"/>
          </a:xfrm>
          <a:prstGeom prst="rect">
            <a:avLst/>
          </a:prstGeom>
          <a:noFill/>
          <a:ln>
            <a:noFill/>
          </a:ln>
        </p:spPr>
      </p:pic>
      <p:pic>
        <p:nvPicPr>
          <p:cNvPr id="1741" name="Google Shape;1741;p50"/>
          <p:cNvPicPr preferRelativeResize="0"/>
          <p:nvPr/>
        </p:nvPicPr>
        <p:blipFill>
          <a:blip r:embed="rId4">
            <a:alphaModFix/>
          </a:blip>
          <a:stretch>
            <a:fillRect/>
          </a:stretch>
        </p:blipFill>
        <p:spPr>
          <a:xfrm>
            <a:off x="6972424" y="3329074"/>
            <a:ext cx="1188082" cy="1179375"/>
          </a:xfrm>
          <a:prstGeom prst="rect">
            <a:avLst/>
          </a:prstGeom>
          <a:noFill/>
          <a:ln>
            <a:noFill/>
          </a:ln>
        </p:spPr>
      </p:pic>
      <p:pic>
        <p:nvPicPr>
          <p:cNvPr id="1742" name="Google Shape;1742;p50"/>
          <p:cNvPicPr preferRelativeResize="0"/>
          <p:nvPr/>
        </p:nvPicPr>
        <p:blipFill>
          <a:blip r:embed="rId5">
            <a:alphaModFix/>
          </a:blip>
          <a:stretch>
            <a:fillRect/>
          </a:stretch>
        </p:blipFill>
        <p:spPr>
          <a:xfrm>
            <a:off x="820414" y="4563250"/>
            <a:ext cx="447275" cy="234087"/>
          </a:xfrm>
          <a:prstGeom prst="rect">
            <a:avLst/>
          </a:prstGeom>
          <a:noFill/>
          <a:ln>
            <a:noFill/>
          </a:ln>
        </p:spPr>
      </p:pic>
      <p:sp>
        <p:nvSpPr>
          <p:cNvPr id="1743" name="Google Shape;1743;p50"/>
          <p:cNvSpPr/>
          <p:nvPr/>
        </p:nvSpPr>
        <p:spPr>
          <a:xfrm>
            <a:off x="1772288" y="3777725"/>
            <a:ext cx="395400" cy="234000"/>
          </a:xfrm>
          <a:prstGeom prst="rightArrow">
            <a:avLst>
              <a:gd name="adj1" fmla="val 50000"/>
              <a:gd name="adj2" fmla="val 50000"/>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4" name="Google Shape;1744;p50"/>
          <p:cNvSpPr txBox="1"/>
          <p:nvPr/>
        </p:nvSpPr>
        <p:spPr>
          <a:xfrm>
            <a:off x="6745725" y="4544400"/>
            <a:ext cx="17991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80"/>
              </a:spcBef>
              <a:spcAft>
                <a:spcPts val="0"/>
              </a:spcAft>
              <a:buNone/>
            </a:pPr>
            <a:r>
              <a:rPr lang="en" b="1">
                <a:solidFill>
                  <a:schemeClr val="dk1"/>
                </a:solidFill>
                <a:latin typeface="PT Serif"/>
                <a:ea typeface="PT Serif"/>
                <a:cs typeface="PT Serif"/>
                <a:sym typeface="PT Serif"/>
              </a:rPr>
              <a:t>Anomaly  heatmap</a:t>
            </a:r>
            <a:endParaRPr b="1"/>
          </a:p>
        </p:txBody>
      </p:sp>
      <p:sp>
        <p:nvSpPr>
          <p:cNvPr id="1745" name="Google Shape;1745;p50"/>
          <p:cNvSpPr/>
          <p:nvPr/>
        </p:nvSpPr>
        <p:spPr>
          <a:xfrm>
            <a:off x="6090425" y="3801763"/>
            <a:ext cx="395400" cy="234000"/>
          </a:xfrm>
          <a:prstGeom prst="rightArrow">
            <a:avLst>
              <a:gd name="adj1" fmla="val 50000"/>
              <a:gd name="adj2" fmla="val 50000"/>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6" name="Google Shape;1746;p50"/>
          <p:cNvSpPr txBox="1"/>
          <p:nvPr/>
        </p:nvSpPr>
        <p:spPr>
          <a:xfrm>
            <a:off x="5859925" y="3900250"/>
            <a:ext cx="1004700" cy="6480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80"/>
              </a:spcBef>
              <a:spcAft>
                <a:spcPts val="0"/>
              </a:spcAft>
              <a:buNone/>
            </a:pPr>
            <a:r>
              <a:rPr lang="en" b="1">
                <a:solidFill>
                  <a:schemeClr val="dk1"/>
                </a:solidFill>
                <a:latin typeface="PT Serif"/>
                <a:ea typeface="PT Serif"/>
                <a:cs typeface="PT Serif"/>
                <a:sym typeface="PT Serif"/>
              </a:rPr>
              <a:t>Gaussian</a:t>
            </a:r>
            <a:r>
              <a:rPr lang="en">
                <a:solidFill>
                  <a:schemeClr val="dk1"/>
                </a:solidFill>
                <a:latin typeface="PT Serif"/>
                <a:ea typeface="PT Serif"/>
                <a:cs typeface="PT Serif"/>
                <a:sym typeface="PT Serif"/>
              </a:rPr>
              <a:t> </a:t>
            </a:r>
            <a:r>
              <a:rPr lang="en" b="1">
                <a:solidFill>
                  <a:schemeClr val="dk1"/>
                </a:solidFill>
                <a:latin typeface="PT Serif"/>
                <a:ea typeface="PT Serif"/>
                <a:cs typeface="PT Serif"/>
                <a:sym typeface="PT Serif"/>
              </a:rPr>
              <a:t>kernel</a:t>
            </a:r>
            <a:endParaRPr b="1"/>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5"/>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1.1 Introduction</a:t>
            </a:r>
            <a:endParaRPr sz="2400" b="1">
              <a:latin typeface="PT Serif"/>
              <a:ea typeface="PT Serif"/>
              <a:cs typeface="PT Serif"/>
              <a:sym typeface="PT Serif"/>
            </a:endParaRPr>
          </a:p>
        </p:txBody>
      </p:sp>
      <p:sp>
        <p:nvSpPr>
          <p:cNvPr id="75" name="Google Shape;75;p15"/>
          <p:cNvSpPr txBox="1">
            <a:spLocks noGrp="1"/>
          </p:cNvSpPr>
          <p:nvPr>
            <p:ph type="body" idx="1"/>
          </p:nvPr>
        </p:nvSpPr>
        <p:spPr>
          <a:xfrm>
            <a:off x="388950" y="1038000"/>
            <a:ext cx="6014700" cy="13515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rgbClr val="1D1D1B"/>
              </a:buClr>
              <a:buSzPts val="1800"/>
              <a:buChar char="●"/>
            </a:pPr>
            <a:r>
              <a:rPr lang="en" sz="1800">
                <a:solidFill>
                  <a:srgbClr val="1D1D1B"/>
                </a:solidFill>
              </a:rPr>
              <a:t>Anomaly Detection for </a:t>
            </a:r>
            <a:r>
              <a:rPr lang="en" sz="1800" b="1">
                <a:solidFill>
                  <a:srgbClr val="1D1D1B"/>
                </a:solidFill>
              </a:rPr>
              <a:t>industrial image </a:t>
            </a:r>
            <a:endParaRPr sz="1800" b="1">
              <a:solidFill>
                <a:srgbClr val="1D1D1B"/>
              </a:solidFill>
            </a:endParaRPr>
          </a:p>
          <a:p>
            <a:pPr marL="914400" lvl="1" indent="-342900" algn="l" rtl="0">
              <a:lnSpc>
                <a:spcPct val="115000"/>
              </a:lnSpc>
              <a:spcBef>
                <a:spcPts val="0"/>
              </a:spcBef>
              <a:spcAft>
                <a:spcPts val="0"/>
              </a:spcAft>
              <a:buClr>
                <a:srgbClr val="1D1D1B"/>
              </a:buClr>
              <a:buSzPts val="1800"/>
              <a:buChar char="○"/>
            </a:pPr>
            <a:r>
              <a:rPr lang="en" sz="1600">
                <a:solidFill>
                  <a:srgbClr val="1D1D1B"/>
                </a:solidFill>
              </a:rPr>
              <a:t>Easy to acquire imagery of normal examples </a:t>
            </a:r>
            <a:endParaRPr sz="1600">
              <a:solidFill>
                <a:srgbClr val="1D1D1B"/>
              </a:solidFill>
            </a:endParaRPr>
          </a:p>
          <a:p>
            <a:pPr marL="914400" lvl="1" indent="-330200" algn="l" rtl="0">
              <a:lnSpc>
                <a:spcPct val="115000"/>
              </a:lnSpc>
              <a:spcBef>
                <a:spcPts val="0"/>
              </a:spcBef>
              <a:spcAft>
                <a:spcPts val="0"/>
              </a:spcAft>
              <a:buClr>
                <a:srgbClr val="1D1D1B"/>
              </a:buClr>
              <a:buSzPts val="1600"/>
              <a:buChar char="○"/>
            </a:pPr>
            <a:r>
              <a:rPr lang="en" sz="1600">
                <a:solidFill>
                  <a:srgbClr val="1D1D1B"/>
                </a:solidFill>
              </a:rPr>
              <a:t>But costly and complicated to specify the expected defect variations in full. </a:t>
            </a:r>
            <a:endParaRPr sz="1600" b="1">
              <a:solidFill>
                <a:srgbClr val="1D1D1B"/>
              </a:solidFill>
            </a:endParaRPr>
          </a:p>
        </p:txBody>
      </p:sp>
      <p:pic>
        <p:nvPicPr>
          <p:cNvPr id="76" name="Google Shape;76;p15"/>
          <p:cNvPicPr preferRelativeResize="0"/>
          <p:nvPr/>
        </p:nvPicPr>
        <p:blipFill rotWithShape="1">
          <a:blip r:embed="rId3">
            <a:alphaModFix/>
          </a:blip>
          <a:srcRect r="66719"/>
          <a:stretch/>
        </p:blipFill>
        <p:spPr>
          <a:xfrm>
            <a:off x="6403764" y="1100900"/>
            <a:ext cx="1979737" cy="3525400"/>
          </a:xfrm>
          <a:prstGeom prst="rect">
            <a:avLst/>
          </a:prstGeom>
          <a:noFill/>
          <a:ln>
            <a:noFill/>
          </a:ln>
        </p:spPr>
      </p:pic>
      <p:pic>
        <p:nvPicPr>
          <p:cNvPr id="77" name="Google Shape;77;p15"/>
          <p:cNvPicPr preferRelativeResize="0"/>
          <p:nvPr/>
        </p:nvPicPr>
        <p:blipFill>
          <a:blip r:embed="rId4">
            <a:alphaModFix/>
          </a:blip>
          <a:stretch>
            <a:fillRect/>
          </a:stretch>
        </p:blipFill>
        <p:spPr>
          <a:xfrm>
            <a:off x="1324250" y="2513800"/>
            <a:ext cx="4112700" cy="2112499"/>
          </a:xfrm>
          <a:prstGeom prst="rect">
            <a:avLst/>
          </a:prstGeom>
          <a:noFill/>
          <a:ln>
            <a:noFill/>
          </a:ln>
        </p:spPr>
      </p:pic>
      <p:sp>
        <p:nvSpPr>
          <p:cNvPr id="78" name="Google Shape;78;p15"/>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4</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750"/>
        <p:cNvGrpSpPr/>
        <p:nvPr/>
      </p:nvGrpSpPr>
      <p:grpSpPr>
        <a:xfrm>
          <a:off x="0" y="0"/>
          <a:ext cx="0" cy="0"/>
          <a:chOff x="0" y="0"/>
          <a:chExt cx="0" cy="0"/>
        </a:xfrm>
      </p:grpSpPr>
      <p:sp>
        <p:nvSpPr>
          <p:cNvPr id="1751" name="Google Shape;1751;p51"/>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3.1 Experimental Details</a:t>
            </a:r>
            <a:endParaRPr sz="2400" b="1">
              <a:latin typeface="PT Serif"/>
              <a:ea typeface="PT Serif"/>
              <a:cs typeface="PT Serif"/>
              <a:sym typeface="PT Serif"/>
            </a:endParaRPr>
          </a:p>
        </p:txBody>
      </p:sp>
      <p:sp>
        <p:nvSpPr>
          <p:cNvPr id="1752" name="Google Shape;1752;p51"/>
          <p:cNvSpPr txBox="1">
            <a:spLocks noGrp="1"/>
          </p:cNvSpPr>
          <p:nvPr>
            <p:ph type="body" idx="1"/>
          </p:nvPr>
        </p:nvSpPr>
        <p:spPr>
          <a:xfrm>
            <a:off x="388950" y="1038000"/>
            <a:ext cx="8051400" cy="31323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a:t>Dataset</a:t>
            </a:r>
            <a:endParaRPr sz="1800"/>
          </a:p>
          <a:p>
            <a:pPr marL="914400" lvl="1" indent="-330200" algn="l" rtl="0">
              <a:lnSpc>
                <a:spcPct val="115000"/>
              </a:lnSpc>
              <a:spcBef>
                <a:spcPts val="0"/>
              </a:spcBef>
              <a:spcAft>
                <a:spcPts val="0"/>
              </a:spcAft>
              <a:buSzPts val="1600"/>
              <a:buChar char="○"/>
            </a:pPr>
            <a:r>
              <a:rPr lang="en" sz="1600" b="1"/>
              <a:t>MVTec AD </a:t>
            </a:r>
            <a:r>
              <a:rPr lang="en" sz="1600"/>
              <a:t>(MVTec Anomaly Detection benchmark)</a:t>
            </a:r>
            <a:endParaRPr sz="1600" b="1"/>
          </a:p>
          <a:p>
            <a:pPr marL="914400" lvl="1" indent="-330200" algn="l" rtl="0">
              <a:lnSpc>
                <a:spcPct val="115000"/>
              </a:lnSpc>
              <a:spcBef>
                <a:spcPts val="0"/>
              </a:spcBef>
              <a:spcAft>
                <a:spcPts val="0"/>
              </a:spcAft>
              <a:buSzPts val="1600"/>
              <a:buChar char="○"/>
            </a:pPr>
            <a:r>
              <a:rPr lang="en" sz="1600" b="1"/>
              <a:t>MTD</a:t>
            </a:r>
            <a:r>
              <a:rPr lang="en" sz="1600"/>
              <a:t> (Magnetic Tile Defects)</a:t>
            </a:r>
            <a:endParaRPr sz="1600"/>
          </a:p>
          <a:p>
            <a:pPr marL="0" lvl="0" indent="0" algn="l" rtl="0">
              <a:lnSpc>
                <a:spcPct val="115000"/>
              </a:lnSpc>
              <a:spcBef>
                <a:spcPts val="600"/>
              </a:spcBef>
              <a:spcAft>
                <a:spcPts val="0"/>
              </a:spcAft>
              <a:buNone/>
            </a:pPr>
            <a:endParaRPr/>
          </a:p>
          <a:p>
            <a:pPr marL="0" lvl="0" indent="0" algn="l" rtl="0">
              <a:lnSpc>
                <a:spcPct val="115000"/>
              </a:lnSpc>
              <a:spcBef>
                <a:spcPts val="600"/>
              </a:spcBef>
              <a:spcAft>
                <a:spcPts val="0"/>
              </a:spcAft>
              <a:buNone/>
            </a:pPr>
            <a:endParaRPr/>
          </a:p>
          <a:p>
            <a:pPr marL="0" lvl="0" indent="0" algn="l" rtl="0">
              <a:lnSpc>
                <a:spcPct val="115000"/>
              </a:lnSpc>
              <a:spcBef>
                <a:spcPts val="600"/>
              </a:spcBef>
              <a:spcAft>
                <a:spcPts val="0"/>
              </a:spcAft>
              <a:buNone/>
            </a:pPr>
            <a:endParaRPr/>
          </a:p>
          <a:p>
            <a:pPr marL="0" lvl="0" indent="0" algn="l" rtl="0">
              <a:lnSpc>
                <a:spcPct val="115000"/>
              </a:lnSpc>
              <a:spcBef>
                <a:spcPts val="600"/>
              </a:spcBef>
              <a:spcAft>
                <a:spcPts val="0"/>
              </a:spcAft>
              <a:buNone/>
            </a:pPr>
            <a:endParaRPr/>
          </a:p>
          <a:p>
            <a:pPr marL="914400" lvl="1" indent="-342900" algn="l" rtl="0">
              <a:lnSpc>
                <a:spcPct val="115000"/>
              </a:lnSpc>
              <a:spcBef>
                <a:spcPts val="480"/>
              </a:spcBef>
              <a:spcAft>
                <a:spcPts val="0"/>
              </a:spcAft>
              <a:buSzPts val="1800"/>
              <a:buChar char="○"/>
            </a:pPr>
            <a:r>
              <a:rPr lang="en" sz="1600" b="1"/>
              <a:t>mSTC</a:t>
            </a:r>
            <a:r>
              <a:rPr lang="en" sz="1600"/>
              <a:t> (Mini Shanghai Tech Campus)     </a:t>
            </a:r>
            <a:r>
              <a:rPr lang="en" sz="1800"/>
              <a:t> </a:t>
            </a:r>
            <a:endParaRPr sz="1800"/>
          </a:p>
        </p:txBody>
      </p:sp>
      <p:sp>
        <p:nvSpPr>
          <p:cNvPr id="1753" name="Google Shape;1753;p51"/>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4" name="Google Shape;1754;p51"/>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40</a:t>
            </a:fld>
            <a:endParaRPr/>
          </a:p>
        </p:txBody>
      </p:sp>
      <p:pic>
        <p:nvPicPr>
          <p:cNvPr id="1755" name="Google Shape;1755;p51"/>
          <p:cNvPicPr preferRelativeResize="0"/>
          <p:nvPr/>
        </p:nvPicPr>
        <p:blipFill>
          <a:blip r:embed="rId3">
            <a:alphaModFix/>
          </a:blip>
          <a:stretch>
            <a:fillRect/>
          </a:stretch>
        </p:blipFill>
        <p:spPr>
          <a:xfrm>
            <a:off x="1632050" y="2143200"/>
            <a:ext cx="4344875" cy="1537150"/>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759"/>
        <p:cNvGrpSpPr/>
        <p:nvPr/>
      </p:nvGrpSpPr>
      <p:grpSpPr>
        <a:xfrm>
          <a:off x="0" y="0"/>
          <a:ext cx="0" cy="0"/>
          <a:chOff x="0" y="0"/>
          <a:chExt cx="0" cy="0"/>
        </a:xfrm>
      </p:grpSpPr>
      <p:sp>
        <p:nvSpPr>
          <p:cNvPr id="1760" name="Google Shape;1760;p52"/>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3.1 Experimental Details</a:t>
            </a:r>
            <a:endParaRPr sz="2400" b="1">
              <a:latin typeface="PT Serif"/>
              <a:ea typeface="PT Serif"/>
              <a:cs typeface="PT Serif"/>
              <a:sym typeface="PT Serif"/>
            </a:endParaRPr>
          </a:p>
        </p:txBody>
      </p:sp>
      <p:sp>
        <p:nvSpPr>
          <p:cNvPr id="1761" name="Google Shape;1761;p52"/>
          <p:cNvSpPr txBox="1">
            <a:spLocks noGrp="1"/>
          </p:cNvSpPr>
          <p:nvPr>
            <p:ph type="body" idx="1"/>
          </p:nvPr>
        </p:nvSpPr>
        <p:spPr>
          <a:xfrm>
            <a:off x="388950" y="1038000"/>
            <a:ext cx="8051400" cy="13467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a:t>Dataset</a:t>
            </a:r>
            <a:endParaRPr sz="1800"/>
          </a:p>
          <a:p>
            <a:pPr marL="914400" lvl="1" indent="-330200" algn="l" rtl="0">
              <a:lnSpc>
                <a:spcPct val="115000"/>
              </a:lnSpc>
              <a:spcBef>
                <a:spcPts val="0"/>
              </a:spcBef>
              <a:spcAft>
                <a:spcPts val="0"/>
              </a:spcAft>
              <a:buSzPts val="1600"/>
              <a:buChar char="○"/>
            </a:pPr>
            <a:r>
              <a:rPr lang="en" sz="1600" b="1"/>
              <a:t>MVTec AD </a:t>
            </a:r>
            <a:r>
              <a:rPr lang="en" sz="1600"/>
              <a:t>(MVTec Anomaly Detection benchmark)</a:t>
            </a:r>
            <a:endParaRPr sz="1600" b="1"/>
          </a:p>
          <a:p>
            <a:pPr marL="914400" lvl="1" indent="-330200" algn="l" rtl="0">
              <a:lnSpc>
                <a:spcPct val="115000"/>
              </a:lnSpc>
              <a:spcBef>
                <a:spcPts val="0"/>
              </a:spcBef>
              <a:spcAft>
                <a:spcPts val="0"/>
              </a:spcAft>
              <a:buSzPts val="1600"/>
              <a:buChar char="○"/>
            </a:pPr>
            <a:r>
              <a:rPr lang="en" sz="1600" b="1"/>
              <a:t>MTD</a:t>
            </a:r>
            <a:r>
              <a:rPr lang="en" sz="1600"/>
              <a:t> (Magnetic Tile Defects)</a:t>
            </a:r>
            <a:endParaRPr/>
          </a:p>
          <a:p>
            <a:pPr marL="914400" lvl="1" indent="-342900" algn="l" rtl="0">
              <a:lnSpc>
                <a:spcPct val="115000"/>
              </a:lnSpc>
              <a:spcBef>
                <a:spcPts val="0"/>
              </a:spcBef>
              <a:spcAft>
                <a:spcPts val="0"/>
              </a:spcAft>
              <a:buSzPts val="1800"/>
              <a:buChar char="○"/>
            </a:pPr>
            <a:r>
              <a:rPr lang="en" sz="1600" b="1"/>
              <a:t>mSTC</a:t>
            </a:r>
            <a:r>
              <a:rPr lang="en" sz="1600"/>
              <a:t> (Mini Shanghai Tech Campus)     </a:t>
            </a:r>
            <a:r>
              <a:rPr lang="en" sz="1800"/>
              <a:t> </a:t>
            </a:r>
            <a:endParaRPr sz="1800"/>
          </a:p>
        </p:txBody>
      </p:sp>
      <p:sp>
        <p:nvSpPr>
          <p:cNvPr id="1762" name="Google Shape;1762;p52"/>
          <p:cNvSpPr/>
          <p:nvPr/>
        </p:nvSpPr>
        <p:spPr>
          <a:xfrm>
            <a:off x="502350" y="2942100"/>
            <a:ext cx="319500" cy="289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3" name="Google Shape;1763;p52"/>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41</a:t>
            </a:fld>
            <a:endParaRPr/>
          </a:p>
        </p:txBody>
      </p:sp>
      <p:pic>
        <p:nvPicPr>
          <p:cNvPr id="1764" name="Google Shape;1764;p52"/>
          <p:cNvPicPr preferRelativeResize="0"/>
          <p:nvPr/>
        </p:nvPicPr>
        <p:blipFill>
          <a:blip r:embed="rId3">
            <a:alphaModFix/>
          </a:blip>
          <a:stretch>
            <a:fillRect/>
          </a:stretch>
        </p:blipFill>
        <p:spPr>
          <a:xfrm>
            <a:off x="1947600" y="2312425"/>
            <a:ext cx="4934107" cy="2454000"/>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768"/>
        <p:cNvGrpSpPr/>
        <p:nvPr/>
      </p:nvGrpSpPr>
      <p:grpSpPr>
        <a:xfrm>
          <a:off x="0" y="0"/>
          <a:ext cx="0" cy="0"/>
          <a:chOff x="0" y="0"/>
          <a:chExt cx="0" cy="0"/>
        </a:xfrm>
      </p:grpSpPr>
      <p:sp>
        <p:nvSpPr>
          <p:cNvPr id="1769" name="Google Shape;1769;p53"/>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3.1 Evaluation Metrics</a:t>
            </a:r>
            <a:endParaRPr sz="2400" b="1">
              <a:latin typeface="PT Serif"/>
              <a:ea typeface="PT Serif"/>
              <a:cs typeface="PT Serif"/>
              <a:sym typeface="PT Serif"/>
            </a:endParaRPr>
          </a:p>
        </p:txBody>
      </p:sp>
      <p:sp>
        <p:nvSpPr>
          <p:cNvPr id="1770" name="Google Shape;1770;p53"/>
          <p:cNvSpPr txBox="1">
            <a:spLocks noGrp="1"/>
          </p:cNvSpPr>
          <p:nvPr>
            <p:ph type="body" idx="1"/>
          </p:nvPr>
        </p:nvSpPr>
        <p:spPr>
          <a:xfrm>
            <a:off x="388950" y="1038000"/>
            <a:ext cx="8051400" cy="26922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chemeClr val="hlink"/>
              </a:buClr>
              <a:buSzPts val="1800"/>
              <a:buChar char="●"/>
            </a:pPr>
            <a:r>
              <a:rPr lang="en" sz="1800">
                <a:solidFill>
                  <a:schemeClr val="hlink"/>
                </a:solidFill>
              </a:rPr>
              <a:t>Image-level performance</a:t>
            </a:r>
            <a:endParaRPr sz="1800">
              <a:solidFill>
                <a:schemeClr val="hlink"/>
              </a:solidFill>
            </a:endParaRPr>
          </a:p>
          <a:p>
            <a:pPr marL="914400" lvl="1" indent="-342900" algn="l" rtl="0">
              <a:lnSpc>
                <a:spcPct val="115000"/>
              </a:lnSpc>
              <a:spcBef>
                <a:spcPts val="0"/>
              </a:spcBef>
              <a:spcAft>
                <a:spcPts val="0"/>
              </a:spcAft>
              <a:buClr>
                <a:schemeClr val="hlink"/>
              </a:buClr>
              <a:buSzPts val="1800"/>
              <a:buChar char="○"/>
            </a:pPr>
            <a:r>
              <a:rPr lang="en" sz="1800" b="1">
                <a:solidFill>
                  <a:schemeClr val="hlink"/>
                </a:solidFill>
              </a:rPr>
              <a:t>AUROC</a:t>
            </a:r>
            <a:endParaRPr sz="1800" b="1">
              <a:solidFill>
                <a:schemeClr val="hlink"/>
              </a:solidFill>
            </a:endParaRPr>
          </a:p>
          <a:p>
            <a:pPr marL="457200" lvl="0" indent="-342900" algn="l" rtl="0">
              <a:lnSpc>
                <a:spcPct val="115000"/>
              </a:lnSpc>
              <a:spcBef>
                <a:spcPts val="0"/>
              </a:spcBef>
              <a:spcAft>
                <a:spcPts val="0"/>
              </a:spcAft>
              <a:buClr>
                <a:schemeClr val="hlink"/>
              </a:buClr>
              <a:buSzPts val="1800"/>
              <a:buChar char="●"/>
            </a:pPr>
            <a:r>
              <a:rPr lang="en" sz="1800">
                <a:solidFill>
                  <a:schemeClr val="hlink"/>
                </a:solidFill>
              </a:rPr>
              <a:t>Segmentation performance</a:t>
            </a:r>
            <a:endParaRPr sz="1800">
              <a:solidFill>
                <a:schemeClr val="hlink"/>
              </a:solidFill>
            </a:endParaRPr>
          </a:p>
          <a:p>
            <a:pPr marL="914400" lvl="1" indent="-342900" algn="l" rtl="0">
              <a:lnSpc>
                <a:spcPct val="115000"/>
              </a:lnSpc>
              <a:spcBef>
                <a:spcPts val="0"/>
              </a:spcBef>
              <a:spcAft>
                <a:spcPts val="0"/>
              </a:spcAft>
              <a:buClr>
                <a:schemeClr val="hlink"/>
              </a:buClr>
              <a:buSzPts val="1800"/>
              <a:buChar char="○"/>
            </a:pPr>
            <a:r>
              <a:rPr lang="en" sz="1800" b="1">
                <a:solidFill>
                  <a:schemeClr val="hlink"/>
                </a:solidFill>
              </a:rPr>
              <a:t>pixel-wise AUROC</a:t>
            </a:r>
            <a:r>
              <a:rPr lang="en" sz="1800">
                <a:solidFill>
                  <a:schemeClr val="hlink"/>
                </a:solidFill>
              </a:rPr>
              <a:t> </a:t>
            </a:r>
            <a:endParaRPr sz="1800">
              <a:solidFill>
                <a:schemeClr val="hlink"/>
              </a:solidFill>
            </a:endParaRPr>
          </a:p>
          <a:p>
            <a:pPr marL="914400" lvl="1" indent="-342900" algn="l" rtl="0">
              <a:lnSpc>
                <a:spcPct val="115000"/>
              </a:lnSpc>
              <a:spcBef>
                <a:spcPts val="0"/>
              </a:spcBef>
              <a:spcAft>
                <a:spcPts val="0"/>
              </a:spcAft>
              <a:buClr>
                <a:schemeClr val="hlink"/>
              </a:buClr>
              <a:buSzPts val="1800"/>
              <a:buChar char="○"/>
            </a:pPr>
            <a:r>
              <a:rPr lang="en" sz="1800" b="1">
                <a:solidFill>
                  <a:schemeClr val="hlink"/>
                </a:solidFill>
              </a:rPr>
              <a:t>PRO score</a:t>
            </a:r>
            <a:r>
              <a:rPr lang="en" sz="1800">
                <a:solidFill>
                  <a:schemeClr val="hlink"/>
                </a:solidFill>
              </a:rPr>
              <a:t> (</a:t>
            </a:r>
            <a:r>
              <a:rPr lang="en" sz="1800" b="1">
                <a:solidFill>
                  <a:schemeClr val="hlink"/>
                </a:solidFill>
              </a:rPr>
              <a:t>P</a:t>
            </a:r>
            <a:r>
              <a:rPr lang="en" sz="1800">
                <a:solidFill>
                  <a:schemeClr val="hlink"/>
                </a:solidFill>
              </a:rPr>
              <a:t>er-</a:t>
            </a:r>
            <a:r>
              <a:rPr lang="en" sz="1800" b="1">
                <a:solidFill>
                  <a:schemeClr val="hlink"/>
                </a:solidFill>
              </a:rPr>
              <a:t>R</a:t>
            </a:r>
            <a:r>
              <a:rPr lang="en" sz="1800">
                <a:solidFill>
                  <a:schemeClr val="hlink"/>
                </a:solidFill>
              </a:rPr>
              <a:t>egion-</a:t>
            </a:r>
            <a:r>
              <a:rPr lang="en" sz="1800" b="1">
                <a:solidFill>
                  <a:schemeClr val="hlink"/>
                </a:solidFill>
              </a:rPr>
              <a:t>O</a:t>
            </a:r>
            <a:r>
              <a:rPr lang="en" sz="1800">
                <a:solidFill>
                  <a:schemeClr val="hlink"/>
                </a:solidFill>
              </a:rPr>
              <a:t>verlap)</a:t>
            </a:r>
            <a:endParaRPr sz="1800">
              <a:solidFill>
                <a:schemeClr val="hlink"/>
              </a:solidFill>
            </a:endParaRPr>
          </a:p>
          <a:p>
            <a:pPr marL="457200" lvl="0" indent="-342900" algn="l" rtl="0">
              <a:lnSpc>
                <a:spcPct val="115000"/>
              </a:lnSpc>
              <a:spcBef>
                <a:spcPts val="0"/>
              </a:spcBef>
              <a:spcAft>
                <a:spcPts val="0"/>
              </a:spcAft>
              <a:buClr>
                <a:srgbClr val="1D1D1B"/>
              </a:buClr>
              <a:buSzPts val="1800"/>
              <a:buChar char="●"/>
            </a:pPr>
            <a:r>
              <a:rPr lang="en" sz="1800">
                <a:solidFill>
                  <a:srgbClr val="1D1D1B"/>
                </a:solidFill>
              </a:rPr>
              <a:t>The PRO score takes into account the overlap and recovery of connected anomaly components to better account for varying anomaly sizes in MVTec AD</a:t>
            </a:r>
            <a:endParaRPr sz="1800">
              <a:solidFill>
                <a:srgbClr val="1D1D1B"/>
              </a:solidFill>
            </a:endParaRPr>
          </a:p>
        </p:txBody>
      </p:sp>
      <p:sp>
        <p:nvSpPr>
          <p:cNvPr id="1771" name="Google Shape;1771;p53"/>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42</a:t>
            </a:fld>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775"/>
        <p:cNvGrpSpPr/>
        <p:nvPr/>
      </p:nvGrpSpPr>
      <p:grpSpPr>
        <a:xfrm>
          <a:off x="0" y="0"/>
          <a:ext cx="0" cy="0"/>
          <a:chOff x="0" y="0"/>
          <a:chExt cx="0" cy="0"/>
        </a:xfrm>
      </p:grpSpPr>
      <p:sp>
        <p:nvSpPr>
          <p:cNvPr id="1776" name="Google Shape;1776;p54"/>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4.2. Anomaly Detection on MVTec AD</a:t>
            </a:r>
            <a:endParaRPr sz="2400" b="1">
              <a:latin typeface="PT Serif"/>
              <a:ea typeface="PT Serif"/>
              <a:cs typeface="PT Serif"/>
              <a:sym typeface="PT Serif"/>
            </a:endParaRPr>
          </a:p>
        </p:txBody>
      </p:sp>
      <p:sp>
        <p:nvSpPr>
          <p:cNvPr id="1777" name="Google Shape;1777;p54"/>
          <p:cNvSpPr txBox="1">
            <a:spLocks noGrp="1"/>
          </p:cNvSpPr>
          <p:nvPr>
            <p:ph type="body" idx="1"/>
          </p:nvPr>
        </p:nvSpPr>
        <p:spPr>
          <a:xfrm>
            <a:off x="388950" y="1038000"/>
            <a:ext cx="8051400" cy="4617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rgbClr val="1D1D1B"/>
              </a:buClr>
              <a:buSzPts val="1800"/>
              <a:buChar char="●"/>
            </a:pPr>
            <a:r>
              <a:rPr lang="en" sz="1800">
                <a:solidFill>
                  <a:srgbClr val="1D1D1B"/>
                </a:solidFill>
              </a:rPr>
              <a:t> Various levels of memory bank subsampling (25%, 10% and 1%)</a:t>
            </a:r>
            <a:endParaRPr sz="1800">
              <a:solidFill>
                <a:srgbClr val="1D1D1B"/>
              </a:solidFill>
            </a:endParaRPr>
          </a:p>
        </p:txBody>
      </p:sp>
      <p:pic>
        <p:nvPicPr>
          <p:cNvPr id="1778" name="Google Shape;1778;p54"/>
          <p:cNvPicPr preferRelativeResize="0"/>
          <p:nvPr/>
        </p:nvPicPr>
        <p:blipFill>
          <a:blip r:embed="rId3">
            <a:alphaModFix/>
          </a:blip>
          <a:stretch>
            <a:fillRect/>
          </a:stretch>
        </p:blipFill>
        <p:spPr>
          <a:xfrm>
            <a:off x="837426" y="1608700"/>
            <a:ext cx="7469149" cy="2118034"/>
          </a:xfrm>
          <a:prstGeom prst="rect">
            <a:avLst/>
          </a:prstGeom>
          <a:noFill/>
          <a:ln>
            <a:noFill/>
          </a:ln>
        </p:spPr>
      </p:pic>
      <p:pic>
        <p:nvPicPr>
          <p:cNvPr id="1779" name="Google Shape;1779;p54"/>
          <p:cNvPicPr preferRelativeResize="0"/>
          <p:nvPr/>
        </p:nvPicPr>
        <p:blipFill>
          <a:blip r:embed="rId4">
            <a:alphaModFix/>
          </a:blip>
          <a:stretch>
            <a:fillRect/>
          </a:stretch>
        </p:blipFill>
        <p:spPr>
          <a:xfrm>
            <a:off x="1041567" y="3840975"/>
            <a:ext cx="7060864" cy="949425"/>
          </a:xfrm>
          <a:prstGeom prst="rect">
            <a:avLst/>
          </a:prstGeom>
          <a:noFill/>
          <a:ln>
            <a:noFill/>
          </a:ln>
        </p:spPr>
      </p:pic>
      <p:sp>
        <p:nvSpPr>
          <p:cNvPr id="1780" name="Google Shape;1780;p54"/>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43</a:t>
            </a:fld>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784"/>
        <p:cNvGrpSpPr/>
        <p:nvPr/>
      </p:nvGrpSpPr>
      <p:grpSpPr>
        <a:xfrm>
          <a:off x="0" y="0"/>
          <a:ext cx="0" cy="0"/>
          <a:chOff x="0" y="0"/>
          <a:chExt cx="0" cy="0"/>
        </a:xfrm>
      </p:grpSpPr>
      <p:sp>
        <p:nvSpPr>
          <p:cNvPr id="1785" name="Google Shape;1785;p55"/>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4.2. Anomaly Detection on MVTec AD</a:t>
            </a:r>
            <a:endParaRPr sz="2400" b="1"/>
          </a:p>
        </p:txBody>
      </p:sp>
      <p:sp>
        <p:nvSpPr>
          <p:cNvPr id="1786" name="Google Shape;1786;p55"/>
          <p:cNvSpPr txBox="1">
            <a:spLocks noGrp="1"/>
          </p:cNvSpPr>
          <p:nvPr>
            <p:ph type="body" idx="1"/>
          </p:nvPr>
        </p:nvSpPr>
        <p:spPr>
          <a:xfrm>
            <a:off x="388950" y="1038000"/>
            <a:ext cx="8166000" cy="10989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rgbClr val="1D1D1B"/>
              </a:buClr>
              <a:buSzPts val="1800"/>
              <a:buChar char="●"/>
            </a:pPr>
            <a:r>
              <a:rPr lang="en" sz="1800">
                <a:solidFill>
                  <a:srgbClr val="1D1D1B"/>
                </a:solidFill>
              </a:rPr>
              <a:t>we can apply </a:t>
            </a:r>
            <a:r>
              <a:rPr lang="en" sz="1800" b="1">
                <a:solidFill>
                  <a:srgbClr val="1D1D1B"/>
                </a:solidFill>
              </a:rPr>
              <a:t>PatchCore−1%</a:t>
            </a:r>
            <a:r>
              <a:rPr lang="en" sz="1800">
                <a:solidFill>
                  <a:srgbClr val="1D1D1B"/>
                </a:solidFill>
              </a:rPr>
              <a:t> on images of </a:t>
            </a:r>
            <a:r>
              <a:rPr lang="en" sz="1800" b="1">
                <a:solidFill>
                  <a:srgbClr val="1D1D1B"/>
                </a:solidFill>
              </a:rPr>
              <a:t>higher resolution</a:t>
            </a:r>
            <a:r>
              <a:rPr lang="en" sz="1800">
                <a:solidFill>
                  <a:srgbClr val="1D1D1B"/>
                </a:solidFill>
              </a:rPr>
              <a:t> (e.g. 280/320 instead of 224) and ensemble systems while retaining inferences times </a:t>
            </a:r>
            <a:r>
              <a:rPr lang="en" sz="1800" u="sng">
                <a:solidFill>
                  <a:srgbClr val="1D1D1B"/>
                </a:solidFill>
              </a:rPr>
              <a:t>less than</a:t>
            </a:r>
            <a:r>
              <a:rPr lang="en" sz="1800">
                <a:solidFill>
                  <a:srgbClr val="1D1D1B"/>
                </a:solidFill>
              </a:rPr>
              <a:t> </a:t>
            </a:r>
            <a:r>
              <a:rPr lang="en" sz="1800" b="1">
                <a:solidFill>
                  <a:srgbClr val="1D1D1B"/>
                </a:solidFill>
              </a:rPr>
              <a:t>PatchCore−10%</a:t>
            </a:r>
            <a:r>
              <a:rPr lang="en" sz="1800">
                <a:solidFill>
                  <a:srgbClr val="1D1D1B"/>
                </a:solidFill>
              </a:rPr>
              <a:t> on the default resolution.</a:t>
            </a:r>
            <a:endParaRPr sz="1800">
              <a:solidFill>
                <a:srgbClr val="1D1D1B"/>
              </a:solidFill>
            </a:endParaRPr>
          </a:p>
        </p:txBody>
      </p:sp>
      <p:pic>
        <p:nvPicPr>
          <p:cNvPr id="1787" name="Google Shape;1787;p55"/>
          <p:cNvPicPr preferRelativeResize="0"/>
          <p:nvPr/>
        </p:nvPicPr>
        <p:blipFill>
          <a:blip r:embed="rId3">
            <a:alphaModFix/>
          </a:blip>
          <a:stretch>
            <a:fillRect/>
          </a:stretch>
        </p:blipFill>
        <p:spPr>
          <a:xfrm>
            <a:off x="2393137" y="2136900"/>
            <a:ext cx="4157634" cy="2804400"/>
          </a:xfrm>
          <a:prstGeom prst="rect">
            <a:avLst/>
          </a:prstGeom>
          <a:noFill/>
          <a:ln>
            <a:noFill/>
          </a:ln>
        </p:spPr>
      </p:pic>
      <p:sp>
        <p:nvSpPr>
          <p:cNvPr id="1788" name="Google Shape;1788;p55"/>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44</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792"/>
        <p:cNvGrpSpPr/>
        <p:nvPr/>
      </p:nvGrpSpPr>
      <p:grpSpPr>
        <a:xfrm>
          <a:off x="0" y="0"/>
          <a:ext cx="0" cy="0"/>
          <a:chOff x="0" y="0"/>
          <a:chExt cx="0" cy="0"/>
        </a:xfrm>
      </p:grpSpPr>
      <p:sp>
        <p:nvSpPr>
          <p:cNvPr id="1793" name="Google Shape;1793;p56"/>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4.3. Inference Time</a:t>
            </a:r>
            <a:endParaRPr sz="2400" b="1"/>
          </a:p>
        </p:txBody>
      </p:sp>
      <p:sp>
        <p:nvSpPr>
          <p:cNvPr id="1794" name="Google Shape;1794;p56"/>
          <p:cNvSpPr txBox="1">
            <a:spLocks noGrp="1"/>
          </p:cNvSpPr>
          <p:nvPr>
            <p:ph type="body" idx="1"/>
          </p:nvPr>
        </p:nvSpPr>
        <p:spPr>
          <a:xfrm>
            <a:off x="388950" y="1038000"/>
            <a:ext cx="8051400" cy="461700"/>
          </a:xfrm>
          <a:prstGeom prst="rect">
            <a:avLst/>
          </a:prstGeom>
        </p:spPr>
        <p:txBody>
          <a:bodyPr spcFirstLastPara="1" wrap="square" lIns="91425" tIns="91425" rIns="91425" bIns="91425" anchor="ctr" anchorCtr="0">
            <a:spAutoFit/>
          </a:bodyPr>
          <a:lstStyle/>
          <a:p>
            <a:pPr marL="0" lvl="0" indent="0" algn="l" rtl="0">
              <a:lnSpc>
                <a:spcPct val="115000"/>
              </a:lnSpc>
              <a:spcBef>
                <a:spcPts val="600"/>
              </a:spcBef>
              <a:spcAft>
                <a:spcPts val="0"/>
              </a:spcAft>
              <a:buNone/>
            </a:pPr>
            <a:endParaRPr sz="1800">
              <a:solidFill>
                <a:srgbClr val="1D1D1B"/>
              </a:solidFill>
            </a:endParaRPr>
          </a:p>
        </p:txBody>
      </p:sp>
      <p:pic>
        <p:nvPicPr>
          <p:cNvPr id="1795" name="Google Shape;1795;p56"/>
          <p:cNvPicPr preferRelativeResize="0"/>
          <p:nvPr/>
        </p:nvPicPr>
        <p:blipFill>
          <a:blip r:embed="rId3">
            <a:alphaModFix/>
          </a:blip>
          <a:stretch>
            <a:fillRect/>
          </a:stretch>
        </p:blipFill>
        <p:spPr>
          <a:xfrm>
            <a:off x="1211900" y="1765800"/>
            <a:ext cx="6720199" cy="2286825"/>
          </a:xfrm>
          <a:prstGeom prst="rect">
            <a:avLst/>
          </a:prstGeom>
          <a:noFill/>
          <a:ln>
            <a:noFill/>
          </a:ln>
        </p:spPr>
      </p:pic>
      <p:sp>
        <p:nvSpPr>
          <p:cNvPr id="1796" name="Google Shape;1796;p56"/>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45</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800"/>
        <p:cNvGrpSpPr/>
        <p:nvPr/>
      </p:nvGrpSpPr>
      <p:grpSpPr>
        <a:xfrm>
          <a:off x="0" y="0"/>
          <a:ext cx="0" cy="0"/>
          <a:chOff x="0" y="0"/>
          <a:chExt cx="0" cy="0"/>
        </a:xfrm>
      </p:grpSpPr>
      <p:sp>
        <p:nvSpPr>
          <p:cNvPr id="1801" name="Google Shape;1801;p57"/>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4.4. Ablations Study</a:t>
            </a:r>
            <a:endParaRPr sz="2400" b="1">
              <a:latin typeface="PT Serif"/>
              <a:ea typeface="PT Serif"/>
              <a:cs typeface="PT Serif"/>
              <a:sym typeface="PT Serif"/>
            </a:endParaRPr>
          </a:p>
        </p:txBody>
      </p:sp>
      <p:sp>
        <p:nvSpPr>
          <p:cNvPr id="1802" name="Google Shape;1802;p57"/>
          <p:cNvSpPr txBox="1">
            <a:spLocks noGrp="1"/>
          </p:cNvSpPr>
          <p:nvPr>
            <p:ph type="body" idx="1"/>
          </p:nvPr>
        </p:nvSpPr>
        <p:spPr>
          <a:xfrm>
            <a:off x="388950" y="1038000"/>
            <a:ext cx="8051400" cy="815700"/>
          </a:xfrm>
          <a:prstGeom prst="rect">
            <a:avLst/>
          </a:prstGeom>
        </p:spPr>
        <p:txBody>
          <a:bodyPr spcFirstLastPara="1" wrap="square" lIns="91425" tIns="91425" rIns="91425" bIns="91425" anchor="ctr" anchorCtr="0">
            <a:spAutoFit/>
          </a:bodyPr>
          <a:lstStyle/>
          <a:p>
            <a:pPr marL="457200" lvl="0" indent="-342900" algn="l" rtl="0">
              <a:spcBef>
                <a:spcPts val="0"/>
              </a:spcBef>
              <a:spcAft>
                <a:spcPts val="0"/>
              </a:spcAft>
              <a:buSzPts val="1800"/>
              <a:buChar char="●"/>
            </a:pPr>
            <a:r>
              <a:rPr lang="en" sz="1800" b="1"/>
              <a:t> </a:t>
            </a:r>
            <a:r>
              <a:rPr lang="en" sz="1800"/>
              <a:t>Locally aware patch-features and hierarchies</a:t>
            </a:r>
            <a:endParaRPr sz="1800"/>
          </a:p>
          <a:p>
            <a:pPr marL="0" lvl="0" indent="0" algn="l" rtl="0">
              <a:lnSpc>
                <a:spcPct val="115000"/>
              </a:lnSpc>
              <a:spcBef>
                <a:spcPts val="600"/>
              </a:spcBef>
              <a:spcAft>
                <a:spcPts val="0"/>
              </a:spcAft>
              <a:buNone/>
            </a:pPr>
            <a:endParaRPr sz="1800">
              <a:solidFill>
                <a:srgbClr val="1D1D1B"/>
              </a:solidFill>
            </a:endParaRPr>
          </a:p>
        </p:txBody>
      </p:sp>
      <p:sp>
        <p:nvSpPr>
          <p:cNvPr id="1803" name="Google Shape;1803;p57"/>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46</a:t>
            </a:fld>
            <a:endParaRPr/>
          </a:p>
        </p:txBody>
      </p:sp>
      <p:pic>
        <p:nvPicPr>
          <p:cNvPr id="1804" name="Google Shape;1804;p57"/>
          <p:cNvPicPr preferRelativeResize="0"/>
          <p:nvPr/>
        </p:nvPicPr>
        <p:blipFill>
          <a:blip r:embed="rId3">
            <a:alphaModFix/>
          </a:blip>
          <a:stretch>
            <a:fillRect/>
          </a:stretch>
        </p:blipFill>
        <p:spPr>
          <a:xfrm>
            <a:off x="1786375" y="1484100"/>
            <a:ext cx="5193757" cy="3457201"/>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808"/>
        <p:cNvGrpSpPr/>
        <p:nvPr/>
      </p:nvGrpSpPr>
      <p:grpSpPr>
        <a:xfrm>
          <a:off x="0" y="0"/>
          <a:ext cx="0" cy="0"/>
          <a:chOff x="0" y="0"/>
          <a:chExt cx="0" cy="0"/>
        </a:xfrm>
      </p:grpSpPr>
      <p:sp>
        <p:nvSpPr>
          <p:cNvPr id="1809" name="Google Shape;1809;p58"/>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4.4. Ablations Study</a:t>
            </a:r>
            <a:endParaRPr sz="2400" b="1">
              <a:latin typeface="PT Serif"/>
              <a:ea typeface="PT Serif"/>
              <a:cs typeface="PT Serif"/>
              <a:sym typeface="PT Serif"/>
            </a:endParaRPr>
          </a:p>
        </p:txBody>
      </p:sp>
      <p:pic>
        <p:nvPicPr>
          <p:cNvPr id="1810" name="Google Shape;1810;p58"/>
          <p:cNvPicPr preferRelativeResize="0"/>
          <p:nvPr/>
        </p:nvPicPr>
        <p:blipFill>
          <a:blip r:embed="rId3">
            <a:alphaModFix/>
          </a:blip>
          <a:stretch>
            <a:fillRect/>
          </a:stretch>
        </p:blipFill>
        <p:spPr>
          <a:xfrm>
            <a:off x="1838200" y="3162600"/>
            <a:ext cx="4085099" cy="844325"/>
          </a:xfrm>
          <a:prstGeom prst="rect">
            <a:avLst/>
          </a:prstGeom>
          <a:noFill/>
          <a:ln>
            <a:noFill/>
          </a:ln>
        </p:spPr>
      </p:pic>
      <p:sp>
        <p:nvSpPr>
          <p:cNvPr id="1811" name="Google Shape;1811;p58"/>
          <p:cNvSpPr txBox="1">
            <a:spLocks noGrp="1"/>
          </p:cNvSpPr>
          <p:nvPr>
            <p:ph type="body" idx="1"/>
          </p:nvPr>
        </p:nvSpPr>
        <p:spPr>
          <a:xfrm>
            <a:off x="388950" y="1038000"/>
            <a:ext cx="8051400" cy="21702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rgbClr val="1D1D1B"/>
              </a:buClr>
              <a:buSzPts val="1800"/>
              <a:buChar char="●"/>
            </a:pPr>
            <a:r>
              <a:rPr lang="en" sz="1800">
                <a:solidFill>
                  <a:srgbClr val="1D1D1B"/>
                </a:solidFill>
              </a:rPr>
              <a:t>Importance of Coreset subsampling</a:t>
            </a:r>
            <a:endParaRPr sz="1800">
              <a:solidFill>
                <a:srgbClr val="1D1D1B"/>
              </a:solidFill>
            </a:endParaRPr>
          </a:p>
          <a:p>
            <a:pPr marL="914400" lvl="1" indent="-342900" algn="l" rtl="0">
              <a:lnSpc>
                <a:spcPct val="115000"/>
              </a:lnSpc>
              <a:spcBef>
                <a:spcPts val="0"/>
              </a:spcBef>
              <a:spcAft>
                <a:spcPts val="0"/>
              </a:spcAft>
              <a:buClr>
                <a:srgbClr val="1D1D1B"/>
              </a:buClr>
              <a:buSzPts val="1800"/>
              <a:buChar char="○"/>
            </a:pPr>
            <a:r>
              <a:rPr lang="en" sz="1800" b="1">
                <a:solidFill>
                  <a:srgbClr val="1D1D1B"/>
                </a:solidFill>
              </a:rPr>
              <a:t>Greedy</a:t>
            </a:r>
            <a:r>
              <a:rPr lang="en" sz="1800">
                <a:solidFill>
                  <a:srgbClr val="1D1D1B"/>
                </a:solidFill>
              </a:rPr>
              <a:t> coreset selection</a:t>
            </a:r>
            <a:endParaRPr sz="1800">
              <a:solidFill>
                <a:srgbClr val="1D1D1B"/>
              </a:solidFill>
            </a:endParaRPr>
          </a:p>
          <a:p>
            <a:pPr marL="914400" lvl="1" indent="-342900" algn="l" rtl="0">
              <a:lnSpc>
                <a:spcPct val="115000"/>
              </a:lnSpc>
              <a:spcBef>
                <a:spcPts val="0"/>
              </a:spcBef>
              <a:spcAft>
                <a:spcPts val="0"/>
              </a:spcAft>
              <a:buClr>
                <a:srgbClr val="1D1D1B"/>
              </a:buClr>
              <a:buSzPts val="1800"/>
              <a:buChar char="○"/>
            </a:pPr>
            <a:r>
              <a:rPr lang="en" sz="1800" b="1">
                <a:solidFill>
                  <a:srgbClr val="1D1D1B"/>
                </a:solidFill>
              </a:rPr>
              <a:t>Random</a:t>
            </a:r>
            <a:r>
              <a:rPr lang="en" sz="1800">
                <a:solidFill>
                  <a:srgbClr val="1D1D1B"/>
                </a:solidFill>
              </a:rPr>
              <a:t> subsampling</a:t>
            </a:r>
            <a:endParaRPr sz="1800">
              <a:solidFill>
                <a:srgbClr val="1D1D1B"/>
              </a:solidFill>
            </a:endParaRPr>
          </a:p>
          <a:p>
            <a:pPr marL="914400" lvl="1" indent="-342900" algn="l" rtl="0">
              <a:lnSpc>
                <a:spcPct val="115000"/>
              </a:lnSpc>
              <a:spcBef>
                <a:spcPts val="0"/>
              </a:spcBef>
              <a:spcAft>
                <a:spcPts val="0"/>
              </a:spcAft>
              <a:buClr>
                <a:srgbClr val="1D1D1B"/>
              </a:buClr>
              <a:buSzPts val="1800"/>
              <a:buChar char="○"/>
            </a:pPr>
            <a:r>
              <a:rPr lang="en" sz="1800" b="1">
                <a:solidFill>
                  <a:srgbClr val="1D1D1B"/>
                </a:solidFill>
              </a:rPr>
              <a:t>Learnable</a:t>
            </a:r>
            <a:r>
              <a:rPr lang="en" sz="1800">
                <a:solidFill>
                  <a:srgbClr val="1D1D1B"/>
                </a:solidFill>
              </a:rPr>
              <a:t> subsampling</a:t>
            </a:r>
            <a:endParaRPr sz="1800">
              <a:solidFill>
                <a:srgbClr val="1D1D1B"/>
              </a:solidFill>
            </a:endParaRPr>
          </a:p>
          <a:p>
            <a:pPr marL="1371600" lvl="2" indent="-317500" algn="l" rtl="0">
              <a:lnSpc>
                <a:spcPct val="115000"/>
              </a:lnSpc>
              <a:spcBef>
                <a:spcPts val="0"/>
              </a:spcBef>
              <a:spcAft>
                <a:spcPts val="0"/>
              </a:spcAft>
              <a:buClr>
                <a:srgbClr val="1D1D1B"/>
              </a:buClr>
              <a:buSzPts val="1400"/>
              <a:buChar char="■"/>
            </a:pPr>
            <a:r>
              <a:rPr lang="en" sz="1400">
                <a:solidFill>
                  <a:srgbClr val="1D1D1B"/>
                </a:solidFill>
              </a:rPr>
              <a:t>Corresponding to the subsampling target percentage</a:t>
            </a:r>
            <a:endParaRPr sz="1400">
              <a:solidFill>
                <a:srgbClr val="1D1D1B"/>
              </a:solidFill>
            </a:endParaRPr>
          </a:p>
          <a:p>
            <a:pPr marL="1371600" lvl="2" indent="-317500" algn="l" rtl="0">
              <a:lnSpc>
                <a:spcPct val="115000"/>
              </a:lnSpc>
              <a:spcBef>
                <a:spcPts val="0"/>
              </a:spcBef>
              <a:spcAft>
                <a:spcPts val="0"/>
              </a:spcAft>
              <a:buClr>
                <a:srgbClr val="1D1D1B"/>
              </a:buClr>
              <a:buSzPts val="1400"/>
              <a:buChar char="■"/>
            </a:pPr>
            <a:r>
              <a:rPr lang="en" sz="1400">
                <a:solidFill>
                  <a:srgbClr val="1D1D1B"/>
                </a:solidFill>
              </a:rPr>
              <a:t>Sample proxies                               with</a:t>
            </a:r>
            <a:endParaRPr sz="1400">
              <a:solidFill>
                <a:srgbClr val="1D1D1B"/>
              </a:solidFill>
            </a:endParaRPr>
          </a:p>
          <a:p>
            <a:pPr marL="1371600" lvl="2" indent="-317500" algn="l" rtl="0">
              <a:lnSpc>
                <a:spcPct val="115000"/>
              </a:lnSpc>
              <a:spcBef>
                <a:spcPts val="0"/>
              </a:spcBef>
              <a:spcAft>
                <a:spcPts val="0"/>
              </a:spcAft>
              <a:buClr>
                <a:srgbClr val="1D1D1B"/>
              </a:buClr>
              <a:buSzPts val="1400"/>
              <a:buChar char="■"/>
            </a:pPr>
            <a:r>
              <a:rPr lang="en" sz="1400">
                <a:solidFill>
                  <a:srgbClr val="1D1D1B"/>
                </a:solidFill>
              </a:rPr>
              <a:t>Minimize a basis reconstruction objective    </a:t>
            </a:r>
            <a:endParaRPr sz="1400">
              <a:solidFill>
                <a:srgbClr val="1D1D1B"/>
              </a:solidFill>
            </a:endParaRPr>
          </a:p>
        </p:txBody>
      </p:sp>
      <p:pic>
        <p:nvPicPr>
          <p:cNvPr id="1812" name="Google Shape;1812;p58"/>
          <p:cNvPicPr preferRelativeResize="0"/>
          <p:nvPr/>
        </p:nvPicPr>
        <p:blipFill>
          <a:blip r:embed="rId4">
            <a:alphaModFix/>
          </a:blip>
          <a:stretch>
            <a:fillRect/>
          </a:stretch>
        </p:blipFill>
        <p:spPr>
          <a:xfrm>
            <a:off x="6052275" y="2399925"/>
            <a:ext cx="603207" cy="227250"/>
          </a:xfrm>
          <a:prstGeom prst="rect">
            <a:avLst/>
          </a:prstGeom>
          <a:noFill/>
          <a:ln>
            <a:noFill/>
          </a:ln>
        </p:spPr>
      </p:pic>
      <p:pic>
        <p:nvPicPr>
          <p:cNvPr id="1813" name="Google Shape;1813;p58"/>
          <p:cNvPicPr preferRelativeResize="0"/>
          <p:nvPr/>
        </p:nvPicPr>
        <p:blipFill>
          <a:blip r:embed="rId5">
            <a:alphaModFix/>
          </a:blip>
          <a:stretch>
            <a:fillRect/>
          </a:stretch>
        </p:blipFill>
        <p:spPr>
          <a:xfrm>
            <a:off x="3113875" y="2627175"/>
            <a:ext cx="1202105" cy="262350"/>
          </a:xfrm>
          <a:prstGeom prst="rect">
            <a:avLst/>
          </a:prstGeom>
          <a:noFill/>
          <a:ln>
            <a:noFill/>
          </a:ln>
        </p:spPr>
      </p:pic>
      <p:pic>
        <p:nvPicPr>
          <p:cNvPr id="1814" name="Google Shape;1814;p58"/>
          <p:cNvPicPr preferRelativeResize="0"/>
          <p:nvPr/>
        </p:nvPicPr>
        <p:blipFill>
          <a:blip r:embed="rId6">
            <a:alphaModFix/>
          </a:blip>
          <a:stretch>
            <a:fillRect/>
          </a:stretch>
        </p:blipFill>
        <p:spPr>
          <a:xfrm>
            <a:off x="4829750" y="2627177"/>
            <a:ext cx="1587723" cy="262350"/>
          </a:xfrm>
          <a:prstGeom prst="rect">
            <a:avLst/>
          </a:prstGeom>
          <a:noFill/>
          <a:ln>
            <a:noFill/>
          </a:ln>
        </p:spPr>
      </p:pic>
      <p:sp>
        <p:nvSpPr>
          <p:cNvPr id="1815" name="Google Shape;1815;p58"/>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47</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819"/>
        <p:cNvGrpSpPr/>
        <p:nvPr/>
      </p:nvGrpSpPr>
      <p:grpSpPr>
        <a:xfrm>
          <a:off x="0" y="0"/>
          <a:ext cx="0" cy="0"/>
          <a:chOff x="0" y="0"/>
          <a:chExt cx="0" cy="0"/>
        </a:xfrm>
      </p:grpSpPr>
      <p:sp>
        <p:nvSpPr>
          <p:cNvPr id="1820" name="Google Shape;1820;p59"/>
          <p:cNvSpPr/>
          <p:nvPr/>
        </p:nvSpPr>
        <p:spPr>
          <a:xfrm>
            <a:off x="467100" y="467100"/>
            <a:ext cx="8209800" cy="4209000"/>
          </a:xfrm>
          <a:prstGeom prst="rect">
            <a:avLst/>
          </a:prstGeom>
          <a:solidFill>
            <a:schemeClr val="lt1"/>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21" name="Google Shape;1821;p59"/>
          <p:cNvGrpSpPr/>
          <p:nvPr/>
        </p:nvGrpSpPr>
        <p:grpSpPr>
          <a:xfrm>
            <a:off x="638150" y="467111"/>
            <a:ext cx="7867750" cy="4209098"/>
            <a:chOff x="638138" y="467100"/>
            <a:chExt cx="7867750" cy="4194000"/>
          </a:xfrm>
        </p:grpSpPr>
        <p:cxnSp>
          <p:nvCxnSpPr>
            <p:cNvPr id="1822" name="Google Shape;1822;p59"/>
            <p:cNvCxnSpPr/>
            <p:nvPr/>
          </p:nvCxnSpPr>
          <p:spPr>
            <a:xfrm>
              <a:off x="63813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23" name="Google Shape;1823;p59"/>
            <p:cNvCxnSpPr/>
            <p:nvPr/>
          </p:nvCxnSpPr>
          <p:spPr>
            <a:xfrm>
              <a:off x="80917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24" name="Google Shape;1824;p59"/>
            <p:cNvCxnSpPr/>
            <p:nvPr/>
          </p:nvCxnSpPr>
          <p:spPr>
            <a:xfrm>
              <a:off x="98021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25" name="Google Shape;1825;p59"/>
            <p:cNvCxnSpPr/>
            <p:nvPr/>
          </p:nvCxnSpPr>
          <p:spPr>
            <a:xfrm>
              <a:off x="115125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26" name="Google Shape;1826;p59"/>
            <p:cNvCxnSpPr/>
            <p:nvPr/>
          </p:nvCxnSpPr>
          <p:spPr>
            <a:xfrm>
              <a:off x="132228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27" name="Google Shape;1827;p59"/>
            <p:cNvCxnSpPr/>
            <p:nvPr/>
          </p:nvCxnSpPr>
          <p:spPr>
            <a:xfrm>
              <a:off x="149332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28" name="Google Shape;1828;p59"/>
            <p:cNvCxnSpPr/>
            <p:nvPr/>
          </p:nvCxnSpPr>
          <p:spPr>
            <a:xfrm>
              <a:off x="166436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29" name="Google Shape;1829;p59"/>
            <p:cNvCxnSpPr/>
            <p:nvPr/>
          </p:nvCxnSpPr>
          <p:spPr>
            <a:xfrm>
              <a:off x="183540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30" name="Google Shape;1830;p59"/>
            <p:cNvCxnSpPr/>
            <p:nvPr/>
          </p:nvCxnSpPr>
          <p:spPr>
            <a:xfrm>
              <a:off x="200643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31" name="Google Shape;1831;p59"/>
            <p:cNvCxnSpPr/>
            <p:nvPr/>
          </p:nvCxnSpPr>
          <p:spPr>
            <a:xfrm>
              <a:off x="217747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32" name="Google Shape;1832;p59"/>
            <p:cNvCxnSpPr/>
            <p:nvPr/>
          </p:nvCxnSpPr>
          <p:spPr>
            <a:xfrm>
              <a:off x="234851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33" name="Google Shape;1833;p59"/>
            <p:cNvCxnSpPr/>
            <p:nvPr/>
          </p:nvCxnSpPr>
          <p:spPr>
            <a:xfrm>
              <a:off x="251955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34" name="Google Shape;1834;p59"/>
            <p:cNvCxnSpPr/>
            <p:nvPr/>
          </p:nvCxnSpPr>
          <p:spPr>
            <a:xfrm>
              <a:off x="269058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35" name="Google Shape;1835;p59"/>
            <p:cNvCxnSpPr/>
            <p:nvPr/>
          </p:nvCxnSpPr>
          <p:spPr>
            <a:xfrm>
              <a:off x="286162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36" name="Google Shape;1836;p59"/>
            <p:cNvCxnSpPr/>
            <p:nvPr/>
          </p:nvCxnSpPr>
          <p:spPr>
            <a:xfrm>
              <a:off x="303266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37" name="Google Shape;1837;p59"/>
            <p:cNvCxnSpPr/>
            <p:nvPr/>
          </p:nvCxnSpPr>
          <p:spPr>
            <a:xfrm>
              <a:off x="320370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38" name="Google Shape;1838;p59"/>
            <p:cNvCxnSpPr/>
            <p:nvPr/>
          </p:nvCxnSpPr>
          <p:spPr>
            <a:xfrm>
              <a:off x="337473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39" name="Google Shape;1839;p59"/>
            <p:cNvCxnSpPr/>
            <p:nvPr/>
          </p:nvCxnSpPr>
          <p:spPr>
            <a:xfrm>
              <a:off x="354577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40" name="Google Shape;1840;p59"/>
            <p:cNvCxnSpPr/>
            <p:nvPr/>
          </p:nvCxnSpPr>
          <p:spPr>
            <a:xfrm>
              <a:off x="371681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41" name="Google Shape;1841;p59"/>
            <p:cNvCxnSpPr/>
            <p:nvPr/>
          </p:nvCxnSpPr>
          <p:spPr>
            <a:xfrm>
              <a:off x="388785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42" name="Google Shape;1842;p59"/>
            <p:cNvCxnSpPr/>
            <p:nvPr/>
          </p:nvCxnSpPr>
          <p:spPr>
            <a:xfrm>
              <a:off x="405888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43" name="Google Shape;1843;p59"/>
            <p:cNvCxnSpPr/>
            <p:nvPr/>
          </p:nvCxnSpPr>
          <p:spPr>
            <a:xfrm>
              <a:off x="422992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44" name="Google Shape;1844;p59"/>
            <p:cNvCxnSpPr/>
            <p:nvPr/>
          </p:nvCxnSpPr>
          <p:spPr>
            <a:xfrm>
              <a:off x="440096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45" name="Google Shape;1845;p59"/>
            <p:cNvCxnSpPr/>
            <p:nvPr/>
          </p:nvCxnSpPr>
          <p:spPr>
            <a:xfrm>
              <a:off x="474306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46" name="Google Shape;1846;p59"/>
            <p:cNvCxnSpPr/>
            <p:nvPr/>
          </p:nvCxnSpPr>
          <p:spPr>
            <a:xfrm>
              <a:off x="491410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47" name="Google Shape;1847;p59"/>
            <p:cNvCxnSpPr/>
            <p:nvPr/>
          </p:nvCxnSpPr>
          <p:spPr>
            <a:xfrm>
              <a:off x="508513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48" name="Google Shape;1848;p59"/>
            <p:cNvCxnSpPr/>
            <p:nvPr/>
          </p:nvCxnSpPr>
          <p:spPr>
            <a:xfrm>
              <a:off x="525617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49" name="Google Shape;1849;p59"/>
            <p:cNvCxnSpPr/>
            <p:nvPr/>
          </p:nvCxnSpPr>
          <p:spPr>
            <a:xfrm>
              <a:off x="542721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50" name="Google Shape;1850;p59"/>
            <p:cNvCxnSpPr/>
            <p:nvPr/>
          </p:nvCxnSpPr>
          <p:spPr>
            <a:xfrm>
              <a:off x="559825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51" name="Google Shape;1851;p59"/>
            <p:cNvCxnSpPr/>
            <p:nvPr/>
          </p:nvCxnSpPr>
          <p:spPr>
            <a:xfrm>
              <a:off x="576928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52" name="Google Shape;1852;p59"/>
            <p:cNvCxnSpPr/>
            <p:nvPr/>
          </p:nvCxnSpPr>
          <p:spPr>
            <a:xfrm>
              <a:off x="594032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53" name="Google Shape;1853;p59"/>
            <p:cNvCxnSpPr/>
            <p:nvPr/>
          </p:nvCxnSpPr>
          <p:spPr>
            <a:xfrm>
              <a:off x="611136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54" name="Google Shape;1854;p59"/>
            <p:cNvCxnSpPr/>
            <p:nvPr/>
          </p:nvCxnSpPr>
          <p:spPr>
            <a:xfrm>
              <a:off x="628240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55" name="Google Shape;1855;p59"/>
            <p:cNvCxnSpPr/>
            <p:nvPr/>
          </p:nvCxnSpPr>
          <p:spPr>
            <a:xfrm>
              <a:off x="645343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56" name="Google Shape;1856;p59"/>
            <p:cNvCxnSpPr/>
            <p:nvPr/>
          </p:nvCxnSpPr>
          <p:spPr>
            <a:xfrm>
              <a:off x="662447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57" name="Google Shape;1857;p59"/>
            <p:cNvCxnSpPr/>
            <p:nvPr/>
          </p:nvCxnSpPr>
          <p:spPr>
            <a:xfrm>
              <a:off x="679551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58" name="Google Shape;1858;p59"/>
            <p:cNvCxnSpPr/>
            <p:nvPr/>
          </p:nvCxnSpPr>
          <p:spPr>
            <a:xfrm>
              <a:off x="696655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59" name="Google Shape;1859;p59"/>
            <p:cNvCxnSpPr/>
            <p:nvPr/>
          </p:nvCxnSpPr>
          <p:spPr>
            <a:xfrm>
              <a:off x="713758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60" name="Google Shape;1860;p59"/>
            <p:cNvCxnSpPr/>
            <p:nvPr/>
          </p:nvCxnSpPr>
          <p:spPr>
            <a:xfrm>
              <a:off x="730862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61" name="Google Shape;1861;p59"/>
            <p:cNvCxnSpPr/>
            <p:nvPr/>
          </p:nvCxnSpPr>
          <p:spPr>
            <a:xfrm>
              <a:off x="747966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62" name="Google Shape;1862;p59"/>
            <p:cNvCxnSpPr/>
            <p:nvPr/>
          </p:nvCxnSpPr>
          <p:spPr>
            <a:xfrm>
              <a:off x="765070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63" name="Google Shape;1863;p59"/>
            <p:cNvCxnSpPr/>
            <p:nvPr/>
          </p:nvCxnSpPr>
          <p:spPr>
            <a:xfrm>
              <a:off x="7821738"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64" name="Google Shape;1864;p59"/>
            <p:cNvCxnSpPr/>
            <p:nvPr/>
          </p:nvCxnSpPr>
          <p:spPr>
            <a:xfrm>
              <a:off x="7992775"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65" name="Google Shape;1865;p59"/>
            <p:cNvCxnSpPr/>
            <p:nvPr/>
          </p:nvCxnSpPr>
          <p:spPr>
            <a:xfrm>
              <a:off x="8163813"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66" name="Google Shape;1866;p59"/>
            <p:cNvCxnSpPr/>
            <p:nvPr/>
          </p:nvCxnSpPr>
          <p:spPr>
            <a:xfrm>
              <a:off x="8334850" y="46710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67" name="Google Shape;1867;p59"/>
            <p:cNvCxnSpPr/>
            <p:nvPr/>
          </p:nvCxnSpPr>
          <p:spPr>
            <a:xfrm>
              <a:off x="8505888" y="467100"/>
              <a:ext cx="0" cy="4194000"/>
            </a:xfrm>
            <a:prstGeom prst="straightConnector1">
              <a:avLst/>
            </a:prstGeom>
            <a:noFill/>
            <a:ln w="9525" cap="flat" cmpd="sng">
              <a:solidFill>
                <a:schemeClr val="lt2"/>
              </a:solidFill>
              <a:prstDash val="solid"/>
              <a:round/>
              <a:headEnd type="none" w="med" len="med"/>
              <a:tailEnd type="none" w="med" len="med"/>
            </a:ln>
          </p:spPr>
        </p:cxnSp>
      </p:grpSp>
      <p:grpSp>
        <p:nvGrpSpPr>
          <p:cNvPr id="1868" name="Google Shape;1868;p59"/>
          <p:cNvGrpSpPr/>
          <p:nvPr/>
        </p:nvGrpSpPr>
        <p:grpSpPr>
          <a:xfrm>
            <a:off x="467107" y="642473"/>
            <a:ext cx="8209755" cy="3858239"/>
            <a:chOff x="467088" y="642474"/>
            <a:chExt cx="4194000" cy="3858239"/>
          </a:xfrm>
        </p:grpSpPr>
        <p:cxnSp>
          <p:nvCxnSpPr>
            <p:cNvPr id="1869" name="Google Shape;1869;p59"/>
            <p:cNvCxnSpPr/>
            <p:nvPr/>
          </p:nvCxnSpPr>
          <p:spPr>
            <a:xfrm>
              <a:off x="2564088" y="-1454526"/>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70" name="Google Shape;1870;p59"/>
            <p:cNvCxnSpPr/>
            <p:nvPr/>
          </p:nvCxnSpPr>
          <p:spPr>
            <a:xfrm>
              <a:off x="2564088" y="-1279151"/>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71" name="Google Shape;1871;p59"/>
            <p:cNvCxnSpPr/>
            <p:nvPr/>
          </p:nvCxnSpPr>
          <p:spPr>
            <a:xfrm>
              <a:off x="2564088" y="-1103777"/>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72" name="Google Shape;1872;p59"/>
            <p:cNvCxnSpPr/>
            <p:nvPr/>
          </p:nvCxnSpPr>
          <p:spPr>
            <a:xfrm>
              <a:off x="2564088" y="-928402"/>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73" name="Google Shape;1873;p59"/>
            <p:cNvCxnSpPr/>
            <p:nvPr/>
          </p:nvCxnSpPr>
          <p:spPr>
            <a:xfrm>
              <a:off x="2564088" y="-753028"/>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74" name="Google Shape;1874;p59"/>
            <p:cNvCxnSpPr/>
            <p:nvPr/>
          </p:nvCxnSpPr>
          <p:spPr>
            <a:xfrm>
              <a:off x="2564088" y="-577653"/>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75" name="Google Shape;1875;p59"/>
            <p:cNvCxnSpPr/>
            <p:nvPr/>
          </p:nvCxnSpPr>
          <p:spPr>
            <a:xfrm>
              <a:off x="2564088" y="-402279"/>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76" name="Google Shape;1876;p59"/>
            <p:cNvCxnSpPr/>
            <p:nvPr/>
          </p:nvCxnSpPr>
          <p:spPr>
            <a:xfrm>
              <a:off x="2564088" y="-226904"/>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77" name="Google Shape;1877;p59"/>
            <p:cNvCxnSpPr/>
            <p:nvPr/>
          </p:nvCxnSpPr>
          <p:spPr>
            <a:xfrm>
              <a:off x="2564088" y="-5153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78" name="Google Shape;1878;p59"/>
            <p:cNvCxnSpPr/>
            <p:nvPr/>
          </p:nvCxnSpPr>
          <p:spPr>
            <a:xfrm>
              <a:off x="2564088" y="123845"/>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79" name="Google Shape;1879;p59"/>
            <p:cNvCxnSpPr/>
            <p:nvPr/>
          </p:nvCxnSpPr>
          <p:spPr>
            <a:xfrm>
              <a:off x="2564088" y="299219"/>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80" name="Google Shape;1880;p59"/>
            <p:cNvCxnSpPr/>
            <p:nvPr/>
          </p:nvCxnSpPr>
          <p:spPr>
            <a:xfrm>
              <a:off x="2564088" y="649968"/>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81" name="Google Shape;1881;p59"/>
            <p:cNvCxnSpPr/>
            <p:nvPr/>
          </p:nvCxnSpPr>
          <p:spPr>
            <a:xfrm>
              <a:off x="2564088" y="825343"/>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82" name="Google Shape;1882;p59"/>
            <p:cNvCxnSpPr/>
            <p:nvPr/>
          </p:nvCxnSpPr>
          <p:spPr>
            <a:xfrm>
              <a:off x="2564088" y="1000717"/>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83" name="Google Shape;1883;p59"/>
            <p:cNvCxnSpPr/>
            <p:nvPr/>
          </p:nvCxnSpPr>
          <p:spPr>
            <a:xfrm>
              <a:off x="2564088" y="1176092"/>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84" name="Google Shape;1884;p59"/>
            <p:cNvCxnSpPr/>
            <p:nvPr/>
          </p:nvCxnSpPr>
          <p:spPr>
            <a:xfrm>
              <a:off x="2564088" y="1351466"/>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85" name="Google Shape;1885;p59"/>
            <p:cNvCxnSpPr/>
            <p:nvPr/>
          </p:nvCxnSpPr>
          <p:spPr>
            <a:xfrm>
              <a:off x="2564088" y="1526841"/>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86" name="Google Shape;1886;p59"/>
            <p:cNvCxnSpPr/>
            <p:nvPr/>
          </p:nvCxnSpPr>
          <p:spPr>
            <a:xfrm>
              <a:off x="2564088" y="1702215"/>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87" name="Google Shape;1887;p59"/>
            <p:cNvCxnSpPr/>
            <p:nvPr/>
          </p:nvCxnSpPr>
          <p:spPr>
            <a:xfrm>
              <a:off x="2564088" y="1877590"/>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88" name="Google Shape;1888;p59"/>
            <p:cNvCxnSpPr/>
            <p:nvPr/>
          </p:nvCxnSpPr>
          <p:spPr>
            <a:xfrm>
              <a:off x="2564088" y="2052964"/>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89" name="Google Shape;1889;p59"/>
            <p:cNvCxnSpPr/>
            <p:nvPr/>
          </p:nvCxnSpPr>
          <p:spPr>
            <a:xfrm>
              <a:off x="2564088" y="2228339"/>
              <a:ext cx="0" cy="4194000"/>
            </a:xfrm>
            <a:prstGeom prst="straightConnector1">
              <a:avLst/>
            </a:prstGeom>
            <a:noFill/>
            <a:ln w="9525" cap="flat" cmpd="sng">
              <a:solidFill>
                <a:schemeClr val="lt2"/>
              </a:solidFill>
              <a:prstDash val="solid"/>
              <a:round/>
              <a:headEnd type="none" w="med" len="med"/>
              <a:tailEnd type="none" w="med" len="med"/>
            </a:ln>
          </p:spPr>
        </p:cxnSp>
        <p:cxnSp>
          <p:nvCxnSpPr>
            <p:cNvPr id="1890" name="Google Shape;1890;p59"/>
            <p:cNvCxnSpPr/>
            <p:nvPr/>
          </p:nvCxnSpPr>
          <p:spPr>
            <a:xfrm>
              <a:off x="2564088" y="2403713"/>
              <a:ext cx="0" cy="4194000"/>
            </a:xfrm>
            <a:prstGeom prst="straightConnector1">
              <a:avLst/>
            </a:prstGeom>
            <a:noFill/>
            <a:ln w="9525" cap="flat" cmpd="sng">
              <a:solidFill>
                <a:schemeClr val="lt2"/>
              </a:solidFill>
              <a:prstDash val="solid"/>
              <a:round/>
              <a:headEnd type="none" w="med" len="med"/>
              <a:tailEnd type="none" w="med" len="med"/>
            </a:ln>
          </p:spPr>
        </p:cxnSp>
      </p:grpSp>
      <p:cxnSp>
        <p:nvCxnSpPr>
          <p:cNvPr id="1891" name="Google Shape;1891;p59"/>
          <p:cNvCxnSpPr/>
          <p:nvPr/>
        </p:nvCxnSpPr>
        <p:spPr>
          <a:xfrm>
            <a:off x="4572000" y="467100"/>
            <a:ext cx="0" cy="4209000"/>
          </a:xfrm>
          <a:prstGeom prst="straightConnector1">
            <a:avLst/>
          </a:prstGeom>
          <a:noFill/>
          <a:ln w="19050" cap="flat" cmpd="sng">
            <a:solidFill>
              <a:schemeClr val="dk2"/>
            </a:solidFill>
            <a:prstDash val="solid"/>
            <a:round/>
            <a:headEnd type="triangle" w="sm" len="sm"/>
            <a:tailEnd type="triangle" w="sm" len="sm"/>
          </a:ln>
        </p:spPr>
      </p:cxnSp>
      <p:cxnSp>
        <p:nvCxnSpPr>
          <p:cNvPr id="1892" name="Google Shape;1892;p59"/>
          <p:cNvCxnSpPr/>
          <p:nvPr/>
        </p:nvCxnSpPr>
        <p:spPr>
          <a:xfrm>
            <a:off x="467100" y="2571600"/>
            <a:ext cx="8209800" cy="0"/>
          </a:xfrm>
          <a:prstGeom prst="straightConnector1">
            <a:avLst/>
          </a:prstGeom>
          <a:noFill/>
          <a:ln w="19050" cap="flat" cmpd="sng">
            <a:solidFill>
              <a:schemeClr val="dk2"/>
            </a:solidFill>
            <a:prstDash val="solid"/>
            <a:round/>
            <a:headEnd type="triangle" w="sm" len="sm"/>
            <a:tailEnd type="triangle" w="sm" len="sm"/>
          </a:ln>
        </p:spPr>
      </p:cxnSp>
      <p:sp>
        <p:nvSpPr>
          <p:cNvPr id="1893" name="Google Shape;1893;p59"/>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fld id="{00000000-1234-1234-1234-123412341234}" type="slidenum">
              <a:rPr lang="en"/>
              <a:t>48</a:t>
            </a:fld>
            <a:endParaRPr/>
          </a:p>
        </p:txBody>
      </p:sp>
      <p:sp>
        <p:nvSpPr>
          <p:cNvPr id="1894" name="Google Shape;1894;p59"/>
          <p:cNvSpPr/>
          <p:nvPr/>
        </p:nvSpPr>
        <p:spPr>
          <a:xfrm>
            <a:off x="4894138" y="2994061"/>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 name="Google Shape;1895;p59"/>
          <p:cNvSpPr/>
          <p:nvPr/>
        </p:nvSpPr>
        <p:spPr>
          <a:xfrm>
            <a:off x="5340619" y="2678575"/>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 name="Google Shape;1896;p59"/>
          <p:cNvSpPr/>
          <p:nvPr/>
        </p:nvSpPr>
        <p:spPr>
          <a:xfrm>
            <a:off x="5269900" y="3112224"/>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 name="Google Shape;1897;p59"/>
          <p:cNvSpPr/>
          <p:nvPr/>
        </p:nvSpPr>
        <p:spPr>
          <a:xfrm>
            <a:off x="5591488" y="3112217"/>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 name="Google Shape;1898;p59"/>
          <p:cNvSpPr/>
          <p:nvPr/>
        </p:nvSpPr>
        <p:spPr>
          <a:xfrm>
            <a:off x="5089865" y="3354096"/>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 name="Google Shape;1899;p59"/>
          <p:cNvSpPr/>
          <p:nvPr/>
        </p:nvSpPr>
        <p:spPr>
          <a:xfrm>
            <a:off x="7474436" y="2805609"/>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 name="Google Shape;1900;p59"/>
          <p:cNvSpPr/>
          <p:nvPr/>
        </p:nvSpPr>
        <p:spPr>
          <a:xfrm>
            <a:off x="7143494" y="3116206"/>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 name="Google Shape;1901;p59"/>
          <p:cNvSpPr/>
          <p:nvPr/>
        </p:nvSpPr>
        <p:spPr>
          <a:xfrm>
            <a:off x="7865912" y="3324766"/>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 name="Google Shape;1902;p59"/>
          <p:cNvSpPr/>
          <p:nvPr/>
        </p:nvSpPr>
        <p:spPr>
          <a:xfrm>
            <a:off x="7582336" y="3716441"/>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 name="Google Shape;1903;p59"/>
          <p:cNvSpPr/>
          <p:nvPr/>
        </p:nvSpPr>
        <p:spPr>
          <a:xfrm>
            <a:off x="7937968" y="3116206"/>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 name="Google Shape;1904;p59"/>
          <p:cNvSpPr/>
          <p:nvPr/>
        </p:nvSpPr>
        <p:spPr>
          <a:xfrm>
            <a:off x="5804707" y="4193110"/>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 name="Google Shape;1905;p59"/>
          <p:cNvSpPr/>
          <p:nvPr/>
        </p:nvSpPr>
        <p:spPr>
          <a:xfrm>
            <a:off x="6112604" y="3984550"/>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 name="Google Shape;1906;p59"/>
          <p:cNvSpPr/>
          <p:nvPr/>
        </p:nvSpPr>
        <p:spPr>
          <a:xfrm>
            <a:off x="6112604" y="4334565"/>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 name="Google Shape;1907;p59"/>
          <p:cNvSpPr/>
          <p:nvPr/>
        </p:nvSpPr>
        <p:spPr>
          <a:xfrm>
            <a:off x="6290873" y="4193110"/>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 name="Google Shape;1908;p59"/>
          <p:cNvSpPr/>
          <p:nvPr/>
        </p:nvSpPr>
        <p:spPr>
          <a:xfrm>
            <a:off x="5887438" y="3917490"/>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 name="Google Shape;1909;p59"/>
          <p:cNvSpPr/>
          <p:nvPr/>
        </p:nvSpPr>
        <p:spPr>
          <a:xfrm>
            <a:off x="5260307" y="2994057"/>
            <a:ext cx="178200" cy="208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 name="Google Shape;1910;p59"/>
          <p:cNvSpPr/>
          <p:nvPr/>
        </p:nvSpPr>
        <p:spPr>
          <a:xfrm>
            <a:off x="7652705" y="3261025"/>
            <a:ext cx="178200" cy="208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 name="Google Shape;1911;p59"/>
          <p:cNvSpPr/>
          <p:nvPr/>
        </p:nvSpPr>
        <p:spPr>
          <a:xfrm>
            <a:off x="5982976" y="4126005"/>
            <a:ext cx="178200" cy="208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912" name="Google Shape;1912;p59"/>
          <p:cNvPicPr preferRelativeResize="0"/>
          <p:nvPr/>
        </p:nvPicPr>
        <p:blipFill>
          <a:blip r:embed="rId3">
            <a:alphaModFix/>
          </a:blip>
          <a:stretch>
            <a:fillRect/>
          </a:stretch>
        </p:blipFill>
        <p:spPr>
          <a:xfrm>
            <a:off x="2361325" y="608675"/>
            <a:ext cx="4700999" cy="971625"/>
          </a:xfrm>
          <a:prstGeom prst="rect">
            <a:avLst/>
          </a:prstGeom>
          <a:noFill/>
          <a:ln>
            <a:noFill/>
          </a:ln>
        </p:spPr>
      </p:pic>
      <p:sp>
        <p:nvSpPr>
          <p:cNvPr id="1913" name="Google Shape;1913;p59"/>
          <p:cNvSpPr/>
          <p:nvPr/>
        </p:nvSpPr>
        <p:spPr>
          <a:xfrm>
            <a:off x="1119325" y="2023461"/>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 name="Google Shape;1914;p59"/>
          <p:cNvSpPr/>
          <p:nvPr/>
        </p:nvSpPr>
        <p:spPr>
          <a:xfrm>
            <a:off x="7540725" y="923386"/>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 name="Google Shape;1915;p59"/>
          <p:cNvSpPr/>
          <p:nvPr/>
        </p:nvSpPr>
        <p:spPr>
          <a:xfrm>
            <a:off x="7540732" y="1252832"/>
            <a:ext cx="178200" cy="208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 name="Google Shape;1916;p59"/>
          <p:cNvSpPr txBox="1"/>
          <p:nvPr/>
        </p:nvSpPr>
        <p:spPr>
          <a:xfrm>
            <a:off x="7663800" y="811725"/>
            <a:ext cx="849600" cy="7233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
                <a:latin typeface="PT Serif"/>
                <a:ea typeface="PT Serif"/>
                <a:cs typeface="PT Serif"/>
                <a:sym typeface="PT Serif"/>
              </a:rPr>
              <a:t>: m</a:t>
            </a:r>
            <a:endParaRPr>
              <a:latin typeface="PT Serif"/>
              <a:ea typeface="PT Serif"/>
              <a:cs typeface="PT Serif"/>
              <a:sym typeface="PT Serif"/>
            </a:endParaRPr>
          </a:p>
          <a:p>
            <a:pPr marL="0" lvl="0" indent="0" algn="l" rtl="0">
              <a:lnSpc>
                <a:spcPct val="150000"/>
              </a:lnSpc>
              <a:spcBef>
                <a:spcPts val="0"/>
              </a:spcBef>
              <a:spcAft>
                <a:spcPts val="0"/>
              </a:spcAft>
              <a:buNone/>
            </a:pPr>
            <a:r>
              <a:rPr lang="en">
                <a:latin typeface="PT Serif"/>
                <a:ea typeface="PT Serif"/>
                <a:cs typeface="PT Serif"/>
                <a:sym typeface="PT Serif"/>
              </a:rPr>
              <a:t>: p</a:t>
            </a:r>
            <a:endParaRPr>
              <a:latin typeface="PT Serif"/>
              <a:ea typeface="PT Serif"/>
              <a:cs typeface="PT Serif"/>
              <a:sym typeface="PT Serif"/>
            </a:endParaRPr>
          </a:p>
        </p:txBody>
      </p:sp>
      <p:sp>
        <p:nvSpPr>
          <p:cNvPr id="1917" name="Google Shape;1917;p59"/>
          <p:cNvSpPr/>
          <p:nvPr/>
        </p:nvSpPr>
        <p:spPr>
          <a:xfrm>
            <a:off x="7307325" y="818075"/>
            <a:ext cx="1027800" cy="763800"/>
          </a:xfrm>
          <a:prstGeom prst="roundRect">
            <a:avLst>
              <a:gd name="adj" fmla="val 16667"/>
            </a:avLst>
          </a:prstGeom>
          <a:noFill/>
          <a:ln w="9525" cap="flat" cmpd="sng">
            <a:solidFill>
              <a:srgbClr val="DD7E6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 name="Google Shape;1918;p59"/>
          <p:cNvSpPr/>
          <p:nvPr/>
        </p:nvSpPr>
        <p:spPr>
          <a:xfrm>
            <a:off x="1475719" y="1923150"/>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 name="Google Shape;1919;p59"/>
          <p:cNvSpPr/>
          <p:nvPr/>
        </p:nvSpPr>
        <p:spPr>
          <a:xfrm>
            <a:off x="1297532" y="1785357"/>
            <a:ext cx="178200" cy="208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 name="Google Shape;1920;p59"/>
          <p:cNvSpPr/>
          <p:nvPr/>
        </p:nvSpPr>
        <p:spPr>
          <a:xfrm>
            <a:off x="1244850" y="1526611"/>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 name="Google Shape;1921;p59"/>
          <p:cNvSpPr/>
          <p:nvPr/>
        </p:nvSpPr>
        <p:spPr>
          <a:xfrm>
            <a:off x="941125" y="3497811"/>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 name="Google Shape;1922;p59"/>
          <p:cNvSpPr/>
          <p:nvPr/>
        </p:nvSpPr>
        <p:spPr>
          <a:xfrm>
            <a:off x="1373894" y="3440525"/>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 name="Google Shape;1923;p59"/>
          <p:cNvSpPr/>
          <p:nvPr/>
        </p:nvSpPr>
        <p:spPr>
          <a:xfrm>
            <a:off x="1118032" y="3301357"/>
            <a:ext cx="178200" cy="208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 name="Google Shape;1924;p59"/>
          <p:cNvSpPr/>
          <p:nvPr/>
        </p:nvSpPr>
        <p:spPr>
          <a:xfrm>
            <a:off x="1066650" y="3069436"/>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 name="Google Shape;1925;p59"/>
          <p:cNvSpPr/>
          <p:nvPr/>
        </p:nvSpPr>
        <p:spPr>
          <a:xfrm>
            <a:off x="2322244" y="3809575"/>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 name="Google Shape;1926;p59"/>
          <p:cNvSpPr/>
          <p:nvPr/>
        </p:nvSpPr>
        <p:spPr>
          <a:xfrm>
            <a:off x="1195707" y="3273694"/>
            <a:ext cx="178200" cy="208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 name="Google Shape;1927;p59"/>
          <p:cNvSpPr/>
          <p:nvPr/>
        </p:nvSpPr>
        <p:spPr>
          <a:xfrm>
            <a:off x="1423050" y="3112236"/>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 name="Google Shape;1928;p59"/>
          <p:cNvSpPr/>
          <p:nvPr/>
        </p:nvSpPr>
        <p:spPr>
          <a:xfrm>
            <a:off x="862150" y="3202636"/>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 name="Google Shape;1929;p59"/>
          <p:cNvSpPr/>
          <p:nvPr/>
        </p:nvSpPr>
        <p:spPr>
          <a:xfrm>
            <a:off x="1157513" y="3533286"/>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 name="Google Shape;1930;p59"/>
          <p:cNvSpPr/>
          <p:nvPr/>
        </p:nvSpPr>
        <p:spPr>
          <a:xfrm>
            <a:off x="1271150" y="3014111"/>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 name="Google Shape;1931;p59"/>
          <p:cNvSpPr/>
          <p:nvPr/>
        </p:nvSpPr>
        <p:spPr>
          <a:xfrm>
            <a:off x="2500450" y="3716461"/>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 name="Google Shape;1932;p59"/>
          <p:cNvSpPr/>
          <p:nvPr/>
        </p:nvSpPr>
        <p:spPr>
          <a:xfrm>
            <a:off x="5670475" y="2009124"/>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 name="Google Shape;1933;p59"/>
          <p:cNvSpPr/>
          <p:nvPr/>
        </p:nvSpPr>
        <p:spPr>
          <a:xfrm>
            <a:off x="6103244" y="1951838"/>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 name="Google Shape;1934;p59"/>
          <p:cNvSpPr/>
          <p:nvPr/>
        </p:nvSpPr>
        <p:spPr>
          <a:xfrm>
            <a:off x="5886869" y="1812669"/>
            <a:ext cx="178200" cy="208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 name="Google Shape;1935;p59"/>
          <p:cNvSpPr/>
          <p:nvPr/>
        </p:nvSpPr>
        <p:spPr>
          <a:xfrm>
            <a:off x="5796000" y="1580749"/>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 name="Google Shape;1936;p59"/>
          <p:cNvSpPr/>
          <p:nvPr/>
        </p:nvSpPr>
        <p:spPr>
          <a:xfrm>
            <a:off x="7051594" y="2320888"/>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 name="Google Shape;1937;p59"/>
          <p:cNvSpPr/>
          <p:nvPr/>
        </p:nvSpPr>
        <p:spPr>
          <a:xfrm>
            <a:off x="6152400" y="1623549"/>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 name="Google Shape;1938;p59"/>
          <p:cNvSpPr/>
          <p:nvPr/>
        </p:nvSpPr>
        <p:spPr>
          <a:xfrm>
            <a:off x="5591500" y="1713949"/>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 name="Google Shape;1939;p59"/>
          <p:cNvSpPr/>
          <p:nvPr/>
        </p:nvSpPr>
        <p:spPr>
          <a:xfrm>
            <a:off x="5886863" y="2044599"/>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 name="Google Shape;1940;p59"/>
          <p:cNvSpPr/>
          <p:nvPr/>
        </p:nvSpPr>
        <p:spPr>
          <a:xfrm>
            <a:off x="6000500" y="1525424"/>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 name="Google Shape;1941;p59"/>
          <p:cNvSpPr/>
          <p:nvPr/>
        </p:nvSpPr>
        <p:spPr>
          <a:xfrm>
            <a:off x="7229800" y="2227774"/>
            <a:ext cx="178200" cy="208500"/>
          </a:xfrm>
          <a:prstGeom prst="ellipse">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 name="Google Shape;1942;p59"/>
          <p:cNvSpPr/>
          <p:nvPr/>
        </p:nvSpPr>
        <p:spPr>
          <a:xfrm>
            <a:off x="7143507" y="2281157"/>
            <a:ext cx="178200" cy="208500"/>
          </a:xfrm>
          <a:prstGeom prst="ellipse">
            <a:avLst/>
          </a:prstGeom>
          <a:solidFill>
            <a:srgbClr val="F6B26B"/>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 name="Google Shape;1943;p59"/>
          <p:cNvSpPr txBox="1"/>
          <p:nvPr/>
        </p:nvSpPr>
        <p:spPr>
          <a:xfrm>
            <a:off x="4202700" y="2185300"/>
            <a:ext cx="369300" cy="400200"/>
          </a:xfrm>
          <a:prstGeom prst="rect">
            <a:avLst/>
          </a:prstGeom>
          <a:noFill/>
          <a:ln w="9525" cap="flat" cmpd="sng">
            <a:solidFill>
              <a:srgbClr val="9900FF"/>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b="1">
                <a:latin typeface="PT Serif"/>
                <a:ea typeface="PT Serif"/>
                <a:cs typeface="PT Serif"/>
                <a:sym typeface="PT Serif"/>
              </a:rPr>
              <a:t>1.</a:t>
            </a:r>
            <a:endParaRPr b="1">
              <a:latin typeface="PT Serif"/>
              <a:ea typeface="PT Serif"/>
              <a:cs typeface="PT Serif"/>
              <a:sym typeface="PT Serif"/>
            </a:endParaRPr>
          </a:p>
        </p:txBody>
      </p:sp>
      <p:sp>
        <p:nvSpPr>
          <p:cNvPr id="1944" name="Google Shape;1944;p59"/>
          <p:cNvSpPr txBox="1"/>
          <p:nvPr/>
        </p:nvSpPr>
        <p:spPr>
          <a:xfrm>
            <a:off x="4202700" y="2564925"/>
            <a:ext cx="369300" cy="400200"/>
          </a:xfrm>
          <a:prstGeom prst="rect">
            <a:avLst/>
          </a:prstGeom>
          <a:noFill/>
          <a:ln w="9525" cap="flat" cmpd="sng">
            <a:solidFill>
              <a:srgbClr val="9900FF"/>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b="1">
                <a:latin typeface="PT Serif"/>
                <a:ea typeface="PT Serif"/>
                <a:cs typeface="PT Serif"/>
                <a:sym typeface="PT Serif"/>
              </a:rPr>
              <a:t>2.</a:t>
            </a:r>
            <a:endParaRPr b="1">
              <a:latin typeface="PT Serif"/>
              <a:ea typeface="PT Serif"/>
              <a:cs typeface="PT Serif"/>
              <a:sym typeface="PT Serif"/>
            </a:endParaRPr>
          </a:p>
        </p:txBody>
      </p:sp>
      <p:sp>
        <p:nvSpPr>
          <p:cNvPr id="1945" name="Google Shape;1945;p59"/>
          <p:cNvSpPr txBox="1"/>
          <p:nvPr/>
        </p:nvSpPr>
        <p:spPr>
          <a:xfrm>
            <a:off x="4572000" y="2185300"/>
            <a:ext cx="369300" cy="400200"/>
          </a:xfrm>
          <a:prstGeom prst="rect">
            <a:avLst/>
          </a:prstGeom>
          <a:noFill/>
          <a:ln w="9525" cap="flat" cmpd="sng">
            <a:solidFill>
              <a:srgbClr val="9900FF"/>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b="1">
                <a:latin typeface="PT Serif"/>
                <a:ea typeface="PT Serif"/>
                <a:cs typeface="PT Serif"/>
                <a:sym typeface="PT Serif"/>
              </a:rPr>
              <a:t>3.</a:t>
            </a:r>
            <a:endParaRPr b="1">
              <a:latin typeface="PT Serif"/>
              <a:ea typeface="PT Serif"/>
              <a:cs typeface="PT Serif"/>
              <a:sym typeface="PT Serif"/>
            </a:endParaRPr>
          </a:p>
        </p:txBody>
      </p:sp>
      <p:sp>
        <p:nvSpPr>
          <p:cNvPr id="1946" name="Google Shape;1946;p59"/>
          <p:cNvSpPr txBox="1"/>
          <p:nvPr/>
        </p:nvSpPr>
        <p:spPr>
          <a:xfrm>
            <a:off x="4572000" y="2571600"/>
            <a:ext cx="369300" cy="400200"/>
          </a:xfrm>
          <a:prstGeom prst="rect">
            <a:avLst/>
          </a:prstGeom>
          <a:noFill/>
          <a:ln w="9525" cap="flat" cmpd="sng">
            <a:solidFill>
              <a:srgbClr val="9900FF"/>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b="1">
                <a:latin typeface="PT Serif"/>
                <a:ea typeface="PT Serif"/>
                <a:cs typeface="PT Serif"/>
                <a:sym typeface="PT Serif"/>
              </a:rPr>
              <a:t>4.</a:t>
            </a:r>
            <a:endParaRPr b="1">
              <a:latin typeface="PT Serif"/>
              <a:ea typeface="PT Serif"/>
              <a:cs typeface="PT Serif"/>
              <a:sym typeface="PT Serif"/>
            </a:endParaRPr>
          </a:p>
        </p:txBody>
      </p:sp>
      <p:sp>
        <p:nvSpPr>
          <p:cNvPr id="1947" name="Google Shape;1947;p59"/>
          <p:cNvSpPr/>
          <p:nvPr/>
        </p:nvSpPr>
        <p:spPr>
          <a:xfrm>
            <a:off x="4824675" y="773600"/>
            <a:ext cx="1737900" cy="723300"/>
          </a:xfrm>
          <a:prstGeom prst="rect">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 name="Google Shape;1948;p59"/>
          <p:cNvSpPr txBox="1"/>
          <p:nvPr/>
        </p:nvSpPr>
        <p:spPr>
          <a:xfrm>
            <a:off x="5366325" y="467100"/>
            <a:ext cx="6546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FF0000"/>
                </a:solidFill>
                <a:latin typeface="PT Serif"/>
                <a:ea typeface="PT Serif"/>
                <a:cs typeface="PT Serif"/>
                <a:sym typeface="PT Serif"/>
              </a:rPr>
              <a:t>weight</a:t>
            </a:r>
            <a:endParaRPr sz="1200">
              <a:solidFill>
                <a:srgbClr val="FF0000"/>
              </a:solidFill>
              <a:latin typeface="PT Serif"/>
              <a:ea typeface="PT Serif"/>
              <a:cs typeface="PT Serif"/>
              <a:sym typeface="PT Serif"/>
            </a:endParaRPr>
          </a:p>
        </p:txBody>
      </p:sp>
      <p:sp>
        <p:nvSpPr>
          <p:cNvPr id="1949" name="Google Shape;1949;p59"/>
          <p:cNvSpPr txBox="1"/>
          <p:nvPr/>
        </p:nvSpPr>
        <p:spPr>
          <a:xfrm>
            <a:off x="2226850" y="3729175"/>
            <a:ext cx="2736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latin typeface="PT Serif"/>
                <a:ea typeface="PT Serif"/>
                <a:cs typeface="PT Serif"/>
                <a:sym typeface="PT Serif"/>
              </a:rPr>
              <a:t>m</a:t>
            </a:r>
            <a:endParaRPr sz="1200" b="1">
              <a:latin typeface="PT Serif"/>
              <a:ea typeface="PT Serif"/>
              <a:cs typeface="PT Serif"/>
              <a:sym typeface="PT Serif"/>
            </a:endParaRPr>
          </a:p>
        </p:txBody>
      </p:sp>
      <p:sp>
        <p:nvSpPr>
          <p:cNvPr id="1950" name="Google Shape;1950;p59"/>
          <p:cNvSpPr txBox="1"/>
          <p:nvPr/>
        </p:nvSpPr>
        <p:spPr>
          <a:xfrm>
            <a:off x="1134388" y="3193300"/>
            <a:ext cx="2736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latin typeface="PT Serif"/>
                <a:ea typeface="PT Serif"/>
                <a:cs typeface="PT Serif"/>
                <a:sym typeface="PT Serif"/>
              </a:rPr>
              <a:t>p</a:t>
            </a:r>
            <a:endParaRPr sz="1200" b="1">
              <a:latin typeface="PT Serif"/>
              <a:ea typeface="PT Serif"/>
              <a:cs typeface="PT Serif"/>
              <a:sym typeface="PT Serif"/>
            </a:endParaRPr>
          </a:p>
        </p:txBody>
      </p:sp>
      <p:sp>
        <p:nvSpPr>
          <p:cNvPr id="1951" name="Google Shape;1951;p59"/>
          <p:cNvSpPr txBox="1"/>
          <p:nvPr/>
        </p:nvSpPr>
        <p:spPr>
          <a:xfrm>
            <a:off x="1408000" y="1842750"/>
            <a:ext cx="2736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latin typeface="PT Serif"/>
                <a:ea typeface="PT Serif"/>
                <a:cs typeface="PT Serif"/>
                <a:sym typeface="PT Serif"/>
              </a:rPr>
              <a:t>m</a:t>
            </a:r>
            <a:endParaRPr sz="1200" b="1">
              <a:latin typeface="PT Serif"/>
              <a:ea typeface="PT Serif"/>
              <a:cs typeface="PT Serif"/>
              <a:sym typeface="PT Serif"/>
            </a:endParaRPr>
          </a:p>
        </p:txBody>
      </p:sp>
      <p:sp>
        <p:nvSpPr>
          <p:cNvPr id="1952" name="Google Shape;1952;p59"/>
          <p:cNvSpPr txBox="1"/>
          <p:nvPr/>
        </p:nvSpPr>
        <p:spPr>
          <a:xfrm>
            <a:off x="1249813" y="1704950"/>
            <a:ext cx="2736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latin typeface="PT Serif"/>
                <a:ea typeface="PT Serif"/>
                <a:cs typeface="PT Serif"/>
                <a:sym typeface="PT Serif"/>
              </a:rPr>
              <a:t>p</a:t>
            </a:r>
            <a:endParaRPr sz="1200" b="1">
              <a:latin typeface="PT Serif"/>
              <a:ea typeface="PT Serif"/>
              <a:cs typeface="PT Serif"/>
              <a:sym typeface="PT Serif"/>
            </a:endParaRPr>
          </a:p>
        </p:txBody>
      </p:sp>
      <p:sp>
        <p:nvSpPr>
          <p:cNvPr id="1953" name="Google Shape;1953;p59"/>
          <p:cNvSpPr txBox="1"/>
          <p:nvPr/>
        </p:nvSpPr>
        <p:spPr>
          <a:xfrm>
            <a:off x="5824238" y="1732275"/>
            <a:ext cx="2736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latin typeface="PT Serif"/>
                <a:ea typeface="PT Serif"/>
                <a:cs typeface="PT Serif"/>
                <a:sym typeface="PT Serif"/>
              </a:rPr>
              <a:t>p</a:t>
            </a:r>
            <a:endParaRPr sz="1200" b="1">
              <a:latin typeface="PT Serif"/>
              <a:ea typeface="PT Serif"/>
              <a:cs typeface="PT Serif"/>
              <a:sym typeface="PT Serif"/>
            </a:endParaRPr>
          </a:p>
        </p:txBody>
      </p:sp>
      <p:sp>
        <p:nvSpPr>
          <p:cNvPr id="1954" name="Google Shape;1954;p59"/>
          <p:cNvSpPr txBox="1"/>
          <p:nvPr/>
        </p:nvSpPr>
        <p:spPr>
          <a:xfrm>
            <a:off x="6956200" y="2240500"/>
            <a:ext cx="2736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b="1">
                <a:latin typeface="PT Serif"/>
                <a:ea typeface="PT Serif"/>
                <a:cs typeface="PT Serif"/>
                <a:sym typeface="PT Serif"/>
              </a:rPr>
              <a:t>m</a:t>
            </a:r>
            <a:endParaRPr sz="1200" b="1">
              <a:latin typeface="PT Serif"/>
              <a:ea typeface="PT Serif"/>
              <a:cs typeface="PT Serif"/>
              <a:sym typeface="PT Serif"/>
            </a:endParaRPr>
          </a:p>
        </p:txBody>
      </p:sp>
      <p:sp>
        <p:nvSpPr>
          <p:cNvPr id="1955" name="Google Shape;1955;p59"/>
          <p:cNvSpPr/>
          <p:nvPr/>
        </p:nvSpPr>
        <p:spPr>
          <a:xfrm>
            <a:off x="3164650" y="3775375"/>
            <a:ext cx="369300" cy="369300"/>
          </a:xfrm>
          <a:prstGeom prst="smileyFace">
            <a:avLst>
              <a:gd name="adj" fmla="val -4653"/>
            </a:avLst>
          </a:prstGeom>
          <a:noFill/>
          <a:ln w="19050"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 name="Google Shape;1956;p59"/>
          <p:cNvSpPr txBox="1"/>
          <p:nvPr/>
        </p:nvSpPr>
        <p:spPr>
          <a:xfrm>
            <a:off x="1750025" y="1785350"/>
            <a:ext cx="7893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a:solidFill>
                  <a:srgbClr val="38761D"/>
                </a:solidFill>
                <a:latin typeface="PT Serif"/>
                <a:ea typeface="PT Serif"/>
                <a:cs typeface="PT Serif"/>
                <a:sym typeface="PT Serif"/>
              </a:rPr>
              <a:t>L ↓</a:t>
            </a:r>
            <a:endParaRPr sz="1800" b="1">
              <a:solidFill>
                <a:srgbClr val="38761D"/>
              </a:solidFill>
              <a:latin typeface="PT Serif"/>
              <a:ea typeface="PT Serif"/>
              <a:cs typeface="PT Serif"/>
              <a:sym typeface="PT Serif"/>
            </a:endParaRPr>
          </a:p>
        </p:txBody>
      </p:sp>
      <p:sp>
        <p:nvSpPr>
          <p:cNvPr id="1957" name="Google Shape;1957;p59"/>
          <p:cNvSpPr txBox="1"/>
          <p:nvPr/>
        </p:nvSpPr>
        <p:spPr>
          <a:xfrm>
            <a:off x="2715200" y="3682975"/>
            <a:ext cx="7893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a:solidFill>
                  <a:srgbClr val="CC0000"/>
                </a:solidFill>
                <a:latin typeface="PT Serif"/>
                <a:ea typeface="PT Serif"/>
                <a:cs typeface="PT Serif"/>
                <a:sym typeface="PT Serif"/>
              </a:rPr>
              <a:t>L ↑</a:t>
            </a:r>
            <a:endParaRPr sz="1800" b="1">
              <a:solidFill>
                <a:srgbClr val="CC0000"/>
              </a:solidFill>
              <a:latin typeface="PT Serif"/>
              <a:ea typeface="PT Serif"/>
              <a:cs typeface="PT Serif"/>
              <a:sym typeface="PT Serif"/>
            </a:endParaRPr>
          </a:p>
        </p:txBody>
      </p:sp>
      <p:sp>
        <p:nvSpPr>
          <p:cNvPr id="1958" name="Google Shape;1958;p59"/>
          <p:cNvSpPr txBox="1"/>
          <p:nvPr/>
        </p:nvSpPr>
        <p:spPr>
          <a:xfrm>
            <a:off x="1702750" y="3147100"/>
            <a:ext cx="7893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a:solidFill>
                  <a:srgbClr val="38761D"/>
                </a:solidFill>
                <a:latin typeface="PT Serif"/>
                <a:ea typeface="PT Serif"/>
                <a:cs typeface="PT Serif"/>
                <a:sym typeface="PT Serif"/>
              </a:rPr>
              <a:t>L ↓</a:t>
            </a:r>
            <a:endParaRPr sz="1800" b="1">
              <a:solidFill>
                <a:srgbClr val="38761D"/>
              </a:solidFill>
              <a:latin typeface="PT Serif"/>
              <a:ea typeface="PT Serif"/>
              <a:cs typeface="PT Serif"/>
              <a:sym typeface="PT Serif"/>
            </a:endParaRPr>
          </a:p>
        </p:txBody>
      </p:sp>
      <p:sp>
        <p:nvSpPr>
          <p:cNvPr id="1959" name="Google Shape;1959;p59"/>
          <p:cNvSpPr txBox="1"/>
          <p:nvPr/>
        </p:nvSpPr>
        <p:spPr>
          <a:xfrm>
            <a:off x="6385150" y="1719750"/>
            <a:ext cx="7893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a:solidFill>
                  <a:srgbClr val="38761D"/>
                </a:solidFill>
                <a:latin typeface="PT Serif"/>
                <a:ea typeface="PT Serif"/>
                <a:cs typeface="PT Serif"/>
                <a:sym typeface="PT Serif"/>
              </a:rPr>
              <a:t>L ↓</a:t>
            </a:r>
            <a:endParaRPr sz="1800" b="1">
              <a:solidFill>
                <a:srgbClr val="38761D"/>
              </a:solidFill>
              <a:latin typeface="PT Serif"/>
              <a:ea typeface="PT Serif"/>
              <a:cs typeface="PT Serif"/>
              <a:sym typeface="PT Serif"/>
            </a:endParaRPr>
          </a:p>
        </p:txBody>
      </p:sp>
      <p:sp>
        <p:nvSpPr>
          <p:cNvPr id="1960" name="Google Shape;1960;p59"/>
          <p:cNvSpPr txBox="1"/>
          <p:nvPr/>
        </p:nvSpPr>
        <p:spPr>
          <a:xfrm>
            <a:off x="7461750" y="2094763"/>
            <a:ext cx="7893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800" b="1">
                <a:solidFill>
                  <a:srgbClr val="38761D"/>
                </a:solidFill>
                <a:latin typeface="PT Serif"/>
                <a:ea typeface="PT Serif"/>
                <a:cs typeface="PT Serif"/>
                <a:sym typeface="PT Serif"/>
              </a:rPr>
              <a:t>L ↓</a:t>
            </a:r>
            <a:endParaRPr sz="1800" b="1">
              <a:solidFill>
                <a:srgbClr val="38761D"/>
              </a:solidFill>
              <a:latin typeface="PT Serif"/>
              <a:ea typeface="PT Serif"/>
              <a:cs typeface="PT Serif"/>
              <a:sym typeface="PT Serif"/>
            </a:endParaRPr>
          </a:p>
        </p:txBody>
      </p:sp>
      <p:sp>
        <p:nvSpPr>
          <p:cNvPr id="1961" name="Google Shape;1961;p59"/>
          <p:cNvSpPr/>
          <p:nvPr/>
        </p:nvSpPr>
        <p:spPr>
          <a:xfrm>
            <a:off x="7076350" y="4144675"/>
            <a:ext cx="485100" cy="461700"/>
          </a:xfrm>
          <a:prstGeom prst="smileyFace">
            <a:avLst>
              <a:gd name="adj" fmla="val 4653"/>
            </a:avLst>
          </a:prstGeom>
          <a:noFill/>
          <a:ln w="19050" cap="flat" cmpd="sng">
            <a:solidFill>
              <a:srgbClr val="38761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965"/>
        <p:cNvGrpSpPr/>
        <p:nvPr/>
      </p:nvGrpSpPr>
      <p:grpSpPr>
        <a:xfrm>
          <a:off x="0" y="0"/>
          <a:ext cx="0" cy="0"/>
          <a:chOff x="0" y="0"/>
          <a:chExt cx="0" cy="0"/>
        </a:xfrm>
      </p:grpSpPr>
      <p:sp>
        <p:nvSpPr>
          <p:cNvPr id="1966" name="Google Shape;1966;p60"/>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latin typeface="PT Serif"/>
                <a:ea typeface="PT Serif"/>
                <a:cs typeface="PT Serif"/>
                <a:sym typeface="PT Serif"/>
              </a:rPr>
              <a:t>4.4. Ablations Study</a:t>
            </a:r>
            <a:endParaRPr sz="2400" b="1">
              <a:latin typeface="PT Serif"/>
              <a:ea typeface="PT Serif"/>
              <a:cs typeface="PT Serif"/>
              <a:sym typeface="PT Serif"/>
            </a:endParaRPr>
          </a:p>
        </p:txBody>
      </p:sp>
      <p:sp>
        <p:nvSpPr>
          <p:cNvPr id="1967" name="Google Shape;1967;p60"/>
          <p:cNvSpPr txBox="1">
            <a:spLocks noGrp="1"/>
          </p:cNvSpPr>
          <p:nvPr>
            <p:ph type="body" idx="1"/>
          </p:nvPr>
        </p:nvSpPr>
        <p:spPr>
          <a:xfrm>
            <a:off x="388950" y="1038000"/>
            <a:ext cx="8051400" cy="815700"/>
          </a:xfrm>
          <a:prstGeom prst="rect">
            <a:avLst/>
          </a:prstGeom>
        </p:spPr>
        <p:txBody>
          <a:bodyPr spcFirstLastPara="1" wrap="square" lIns="91425" tIns="91425" rIns="91425" bIns="91425" anchor="ctr" anchorCtr="0">
            <a:spAutoFit/>
          </a:bodyPr>
          <a:lstStyle/>
          <a:p>
            <a:pPr marL="457200" lvl="0" indent="-342900" algn="l" rtl="0">
              <a:spcBef>
                <a:spcPts val="0"/>
              </a:spcBef>
              <a:spcAft>
                <a:spcPts val="0"/>
              </a:spcAft>
              <a:buSzPts val="1800"/>
              <a:buChar char="●"/>
            </a:pPr>
            <a:r>
              <a:rPr lang="en" sz="1800" b="1"/>
              <a:t> </a:t>
            </a:r>
            <a:r>
              <a:rPr lang="en" sz="1800"/>
              <a:t>Importance of Coreset subsampling</a:t>
            </a:r>
            <a:endParaRPr sz="1800"/>
          </a:p>
          <a:p>
            <a:pPr marL="0" lvl="0" indent="0" algn="l" rtl="0">
              <a:lnSpc>
                <a:spcPct val="115000"/>
              </a:lnSpc>
              <a:spcBef>
                <a:spcPts val="600"/>
              </a:spcBef>
              <a:spcAft>
                <a:spcPts val="0"/>
              </a:spcAft>
              <a:buNone/>
            </a:pPr>
            <a:endParaRPr sz="1800">
              <a:solidFill>
                <a:srgbClr val="1D1D1B"/>
              </a:solidFill>
            </a:endParaRPr>
          </a:p>
        </p:txBody>
      </p:sp>
      <p:pic>
        <p:nvPicPr>
          <p:cNvPr id="1968" name="Google Shape;1968;p60"/>
          <p:cNvPicPr preferRelativeResize="0"/>
          <p:nvPr/>
        </p:nvPicPr>
        <p:blipFill>
          <a:blip r:embed="rId3">
            <a:alphaModFix/>
          </a:blip>
          <a:stretch>
            <a:fillRect/>
          </a:stretch>
        </p:blipFill>
        <p:spPr>
          <a:xfrm>
            <a:off x="1174250" y="1704525"/>
            <a:ext cx="6676314" cy="3176850"/>
          </a:xfrm>
          <a:prstGeom prst="rect">
            <a:avLst/>
          </a:prstGeom>
          <a:noFill/>
          <a:ln>
            <a:noFill/>
          </a:ln>
        </p:spPr>
      </p:pic>
      <p:sp>
        <p:nvSpPr>
          <p:cNvPr id="1969" name="Google Shape;1969;p60"/>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49</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6"/>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1.1 Introduction</a:t>
            </a:r>
            <a:endParaRPr sz="2400" b="1">
              <a:latin typeface="PT Serif"/>
              <a:ea typeface="PT Serif"/>
              <a:cs typeface="PT Serif"/>
              <a:sym typeface="PT Serif"/>
            </a:endParaRPr>
          </a:p>
        </p:txBody>
      </p:sp>
      <p:sp>
        <p:nvSpPr>
          <p:cNvPr id="84" name="Google Shape;84;p16"/>
          <p:cNvSpPr txBox="1">
            <a:spLocks noGrp="1"/>
          </p:cNvSpPr>
          <p:nvPr>
            <p:ph type="body" idx="1"/>
          </p:nvPr>
        </p:nvSpPr>
        <p:spPr>
          <a:xfrm>
            <a:off x="388950" y="1038000"/>
            <a:ext cx="8051400" cy="10989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SzPts val="1800"/>
              <a:buChar char="●"/>
            </a:pPr>
            <a:r>
              <a:rPr lang="en" sz="1800" b="1"/>
              <a:t>Reconstruction-based</a:t>
            </a:r>
            <a:endParaRPr sz="1800" b="1"/>
          </a:p>
          <a:p>
            <a:pPr marL="457200" lvl="0" indent="-342900" algn="l" rtl="0">
              <a:lnSpc>
                <a:spcPct val="115000"/>
              </a:lnSpc>
              <a:spcBef>
                <a:spcPts val="0"/>
              </a:spcBef>
              <a:spcAft>
                <a:spcPts val="0"/>
              </a:spcAft>
              <a:buClr>
                <a:srgbClr val="666666"/>
              </a:buClr>
              <a:buSzPts val="1800"/>
              <a:buChar char="●"/>
            </a:pPr>
            <a:r>
              <a:rPr lang="en" sz="1800" b="1">
                <a:solidFill>
                  <a:srgbClr val="666666"/>
                </a:solidFill>
              </a:rPr>
              <a:t>Classification-based</a:t>
            </a:r>
            <a:endParaRPr sz="1800" b="1">
              <a:solidFill>
                <a:srgbClr val="666666"/>
              </a:solidFill>
            </a:endParaRPr>
          </a:p>
          <a:p>
            <a:pPr marL="457200" lvl="0" indent="-342900" algn="l" rtl="0">
              <a:lnSpc>
                <a:spcPct val="115000"/>
              </a:lnSpc>
              <a:spcBef>
                <a:spcPts val="0"/>
              </a:spcBef>
              <a:spcAft>
                <a:spcPts val="0"/>
              </a:spcAft>
              <a:buClr>
                <a:srgbClr val="666666"/>
              </a:buClr>
              <a:buSzPts val="1800"/>
              <a:buChar char="●"/>
            </a:pPr>
            <a:r>
              <a:rPr lang="en" sz="1800" b="1">
                <a:solidFill>
                  <a:srgbClr val="666666"/>
                </a:solidFill>
              </a:rPr>
              <a:t>Distance-based</a:t>
            </a:r>
            <a:endParaRPr sz="1800" b="1">
              <a:solidFill>
                <a:srgbClr val="666666"/>
              </a:solidFill>
            </a:endParaRPr>
          </a:p>
        </p:txBody>
      </p:sp>
      <p:sp>
        <p:nvSpPr>
          <p:cNvPr id="85" name="Google Shape;85;p16"/>
          <p:cNvSpPr txBox="1"/>
          <p:nvPr/>
        </p:nvSpPr>
        <p:spPr>
          <a:xfrm>
            <a:off x="736350" y="4682200"/>
            <a:ext cx="7671300" cy="53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solidFill>
                  <a:schemeClr val="dk1"/>
                </a:solidFill>
                <a:latin typeface="PT Serif"/>
                <a:ea typeface="PT Serif"/>
                <a:cs typeface="PT Serif"/>
                <a:sym typeface="PT Serif"/>
              </a:rPr>
              <a:t>Vitjan Zavrtanik, Matej Kristan, and Danijel Skočaj. "Draem-a discriminatively trained reconstruction embedding for surface anomaly detection." Proceedings of the IEEE/CVF International Conference on Computer Vision. 2021.</a:t>
            </a:r>
            <a:endParaRPr sz="1200" i="1">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latin typeface="PT Serif"/>
              <a:ea typeface="PT Serif"/>
              <a:cs typeface="PT Serif"/>
              <a:sym typeface="PT Serif"/>
            </a:endParaRPr>
          </a:p>
          <a:p>
            <a:pPr marL="0" lvl="0" indent="0" algn="l" rtl="0">
              <a:spcBef>
                <a:spcPts val="0"/>
              </a:spcBef>
              <a:spcAft>
                <a:spcPts val="0"/>
              </a:spcAft>
              <a:buNone/>
            </a:pPr>
            <a:endParaRPr sz="1200" i="1">
              <a:latin typeface="PT Serif"/>
              <a:ea typeface="PT Serif"/>
              <a:cs typeface="PT Serif"/>
              <a:sym typeface="PT Serif"/>
            </a:endParaRPr>
          </a:p>
        </p:txBody>
      </p:sp>
      <p:pic>
        <p:nvPicPr>
          <p:cNvPr id="86" name="Google Shape;86;p16"/>
          <p:cNvPicPr preferRelativeResize="0"/>
          <p:nvPr/>
        </p:nvPicPr>
        <p:blipFill>
          <a:blip r:embed="rId3">
            <a:alphaModFix/>
          </a:blip>
          <a:stretch>
            <a:fillRect/>
          </a:stretch>
        </p:blipFill>
        <p:spPr>
          <a:xfrm>
            <a:off x="1497085" y="2470667"/>
            <a:ext cx="976880" cy="942209"/>
          </a:xfrm>
          <a:prstGeom prst="rect">
            <a:avLst/>
          </a:prstGeom>
          <a:noFill/>
          <a:ln>
            <a:noFill/>
          </a:ln>
        </p:spPr>
      </p:pic>
      <p:pic>
        <p:nvPicPr>
          <p:cNvPr id="87" name="Google Shape;87;p16"/>
          <p:cNvPicPr preferRelativeResize="0"/>
          <p:nvPr/>
        </p:nvPicPr>
        <p:blipFill>
          <a:blip r:embed="rId4">
            <a:alphaModFix/>
          </a:blip>
          <a:stretch>
            <a:fillRect/>
          </a:stretch>
        </p:blipFill>
        <p:spPr>
          <a:xfrm>
            <a:off x="3222733" y="2466525"/>
            <a:ext cx="976874" cy="950513"/>
          </a:xfrm>
          <a:prstGeom prst="rect">
            <a:avLst/>
          </a:prstGeom>
          <a:noFill/>
          <a:ln>
            <a:noFill/>
          </a:ln>
        </p:spPr>
      </p:pic>
      <p:pic>
        <p:nvPicPr>
          <p:cNvPr id="88" name="Google Shape;88;p16"/>
          <p:cNvPicPr preferRelativeResize="0"/>
          <p:nvPr/>
        </p:nvPicPr>
        <p:blipFill>
          <a:blip r:embed="rId5">
            <a:alphaModFix/>
          </a:blip>
          <a:stretch>
            <a:fillRect/>
          </a:stretch>
        </p:blipFill>
        <p:spPr>
          <a:xfrm>
            <a:off x="7612299" y="3640501"/>
            <a:ext cx="928063" cy="942200"/>
          </a:xfrm>
          <a:prstGeom prst="rect">
            <a:avLst/>
          </a:prstGeom>
          <a:noFill/>
          <a:ln>
            <a:noFill/>
          </a:ln>
        </p:spPr>
      </p:pic>
      <p:pic>
        <p:nvPicPr>
          <p:cNvPr id="89" name="Google Shape;89;p16"/>
          <p:cNvPicPr preferRelativeResize="0"/>
          <p:nvPr/>
        </p:nvPicPr>
        <p:blipFill>
          <a:blip r:embed="rId6">
            <a:alphaModFix/>
          </a:blip>
          <a:stretch>
            <a:fillRect/>
          </a:stretch>
        </p:blipFill>
        <p:spPr>
          <a:xfrm>
            <a:off x="3222729" y="3640510"/>
            <a:ext cx="976874" cy="938466"/>
          </a:xfrm>
          <a:prstGeom prst="rect">
            <a:avLst/>
          </a:prstGeom>
          <a:noFill/>
          <a:ln>
            <a:noFill/>
          </a:ln>
        </p:spPr>
      </p:pic>
      <p:cxnSp>
        <p:nvCxnSpPr>
          <p:cNvPr id="90" name="Google Shape;90;p16"/>
          <p:cNvCxnSpPr/>
          <p:nvPr/>
        </p:nvCxnSpPr>
        <p:spPr>
          <a:xfrm>
            <a:off x="817687" y="3605035"/>
            <a:ext cx="4718100" cy="600"/>
          </a:xfrm>
          <a:prstGeom prst="straightConnector1">
            <a:avLst/>
          </a:prstGeom>
          <a:noFill/>
          <a:ln w="19050" cap="flat" cmpd="sng">
            <a:solidFill>
              <a:schemeClr val="dk2"/>
            </a:solidFill>
            <a:prstDash val="dash"/>
            <a:round/>
            <a:headEnd type="none" w="med" len="med"/>
            <a:tailEnd type="none" w="med" len="med"/>
          </a:ln>
        </p:spPr>
      </p:cxnSp>
      <p:sp>
        <p:nvSpPr>
          <p:cNvPr id="91" name="Google Shape;91;p16"/>
          <p:cNvSpPr txBox="1"/>
          <p:nvPr/>
        </p:nvSpPr>
        <p:spPr>
          <a:xfrm>
            <a:off x="790400" y="2739556"/>
            <a:ext cx="664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Train</a:t>
            </a:r>
            <a:endParaRPr>
              <a:latin typeface="PT Serif"/>
              <a:ea typeface="PT Serif"/>
              <a:cs typeface="PT Serif"/>
              <a:sym typeface="PT Serif"/>
            </a:endParaRPr>
          </a:p>
        </p:txBody>
      </p:sp>
      <p:sp>
        <p:nvSpPr>
          <p:cNvPr id="92" name="Google Shape;92;p16"/>
          <p:cNvSpPr txBox="1"/>
          <p:nvPr/>
        </p:nvSpPr>
        <p:spPr>
          <a:xfrm>
            <a:off x="880495" y="3816266"/>
            <a:ext cx="6642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Test</a:t>
            </a:r>
            <a:endParaRPr>
              <a:latin typeface="PT Serif"/>
              <a:ea typeface="PT Serif"/>
              <a:cs typeface="PT Serif"/>
              <a:sym typeface="PT Serif"/>
            </a:endParaRPr>
          </a:p>
        </p:txBody>
      </p:sp>
      <p:cxnSp>
        <p:nvCxnSpPr>
          <p:cNvPr id="93" name="Google Shape;93;p16"/>
          <p:cNvCxnSpPr>
            <a:stCxn id="86" idx="3"/>
            <a:endCxn id="87" idx="1"/>
          </p:cNvCxnSpPr>
          <p:nvPr/>
        </p:nvCxnSpPr>
        <p:spPr>
          <a:xfrm>
            <a:off x="2473965" y="2941772"/>
            <a:ext cx="748800" cy="0"/>
          </a:xfrm>
          <a:prstGeom prst="straightConnector1">
            <a:avLst/>
          </a:prstGeom>
          <a:noFill/>
          <a:ln w="9525" cap="flat" cmpd="sng">
            <a:solidFill>
              <a:schemeClr val="dk2"/>
            </a:solidFill>
            <a:prstDash val="solid"/>
            <a:round/>
            <a:headEnd type="none" w="med" len="med"/>
            <a:tailEnd type="triangle" w="med" len="med"/>
          </a:ln>
        </p:spPr>
      </p:cxnSp>
      <p:pic>
        <p:nvPicPr>
          <p:cNvPr id="94" name="Google Shape;94;p16"/>
          <p:cNvPicPr preferRelativeResize="0"/>
          <p:nvPr/>
        </p:nvPicPr>
        <p:blipFill>
          <a:blip r:embed="rId7">
            <a:alphaModFix/>
          </a:blip>
          <a:stretch>
            <a:fillRect/>
          </a:stretch>
        </p:blipFill>
        <p:spPr>
          <a:xfrm>
            <a:off x="4683601" y="2505779"/>
            <a:ext cx="1168849" cy="884908"/>
          </a:xfrm>
          <a:prstGeom prst="rect">
            <a:avLst/>
          </a:prstGeom>
          <a:noFill/>
          <a:ln>
            <a:noFill/>
          </a:ln>
        </p:spPr>
      </p:pic>
      <p:cxnSp>
        <p:nvCxnSpPr>
          <p:cNvPr id="95" name="Google Shape;95;p16"/>
          <p:cNvCxnSpPr>
            <a:endCxn id="94" idx="1"/>
          </p:cNvCxnSpPr>
          <p:nvPr/>
        </p:nvCxnSpPr>
        <p:spPr>
          <a:xfrm>
            <a:off x="4199701" y="2948233"/>
            <a:ext cx="483900" cy="0"/>
          </a:xfrm>
          <a:prstGeom prst="straightConnector1">
            <a:avLst/>
          </a:prstGeom>
          <a:noFill/>
          <a:ln w="9525" cap="flat" cmpd="sng">
            <a:solidFill>
              <a:schemeClr val="dk2"/>
            </a:solidFill>
            <a:prstDash val="solid"/>
            <a:round/>
            <a:headEnd type="none" w="med" len="med"/>
            <a:tailEnd type="triangle" w="med" len="med"/>
          </a:ln>
        </p:spPr>
      </p:cxnSp>
      <p:sp>
        <p:nvSpPr>
          <p:cNvPr id="96" name="Google Shape;96;p16"/>
          <p:cNvSpPr txBox="1"/>
          <p:nvPr/>
        </p:nvSpPr>
        <p:spPr>
          <a:xfrm>
            <a:off x="1611125" y="3304925"/>
            <a:ext cx="7488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normal</a:t>
            </a:r>
            <a:endParaRPr sz="1200">
              <a:latin typeface="PT Serif"/>
              <a:ea typeface="PT Serif"/>
              <a:cs typeface="PT Serif"/>
              <a:sym typeface="PT Serif"/>
            </a:endParaRPr>
          </a:p>
        </p:txBody>
      </p:sp>
      <p:sp>
        <p:nvSpPr>
          <p:cNvPr id="97" name="Google Shape;97;p16"/>
          <p:cNvSpPr txBox="1"/>
          <p:nvPr/>
        </p:nvSpPr>
        <p:spPr>
          <a:xfrm>
            <a:off x="3080863" y="3304925"/>
            <a:ext cx="12606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chemeClr val="dk1"/>
                </a:solidFill>
                <a:latin typeface="PT Serif"/>
                <a:ea typeface="PT Serif"/>
                <a:cs typeface="PT Serif"/>
                <a:sym typeface="PT Serif"/>
              </a:rPr>
              <a:t>abnormal false</a:t>
            </a:r>
            <a:endParaRPr>
              <a:latin typeface="PT Serif"/>
              <a:ea typeface="PT Serif"/>
              <a:cs typeface="PT Serif"/>
              <a:sym typeface="PT Serif"/>
            </a:endParaRPr>
          </a:p>
        </p:txBody>
      </p:sp>
      <p:pic>
        <p:nvPicPr>
          <p:cNvPr id="98" name="Google Shape;98;p16"/>
          <p:cNvPicPr preferRelativeResize="0"/>
          <p:nvPr/>
        </p:nvPicPr>
        <p:blipFill>
          <a:blip r:embed="rId3">
            <a:alphaModFix/>
          </a:blip>
          <a:stretch>
            <a:fillRect/>
          </a:stretch>
        </p:blipFill>
        <p:spPr>
          <a:xfrm>
            <a:off x="6336460" y="2458542"/>
            <a:ext cx="976880" cy="942209"/>
          </a:xfrm>
          <a:prstGeom prst="rect">
            <a:avLst/>
          </a:prstGeom>
          <a:noFill/>
          <a:ln>
            <a:noFill/>
          </a:ln>
        </p:spPr>
      </p:pic>
      <p:sp>
        <p:nvSpPr>
          <p:cNvPr id="99" name="Google Shape;99;p16"/>
          <p:cNvSpPr txBox="1"/>
          <p:nvPr/>
        </p:nvSpPr>
        <p:spPr>
          <a:xfrm>
            <a:off x="5026075" y="3240300"/>
            <a:ext cx="483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AE</a:t>
            </a:r>
            <a:endParaRPr>
              <a:latin typeface="PT Serif"/>
              <a:ea typeface="PT Serif"/>
              <a:cs typeface="PT Serif"/>
              <a:sym typeface="PT Serif"/>
            </a:endParaRPr>
          </a:p>
        </p:txBody>
      </p:sp>
      <p:cxnSp>
        <p:nvCxnSpPr>
          <p:cNvPr id="100" name="Google Shape;100;p16"/>
          <p:cNvCxnSpPr/>
          <p:nvPr/>
        </p:nvCxnSpPr>
        <p:spPr>
          <a:xfrm>
            <a:off x="5852454" y="2872033"/>
            <a:ext cx="483900" cy="0"/>
          </a:xfrm>
          <a:prstGeom prst="straightConnector1">
            <a:avLst/>
          </a:prstGeom>
          <a:noFill/>
          <a:ln w="9525" cap="flat" cmpd="sng">
            <a:solidFill>
              <a:schemeClr val="dk2"/>
            </a:solidFill>
            <a:prstDash val="solid"/>
            <a:round/>
            <a:headEnd type="none" w="med" len="med"/>
            <a:tailEnd type="triangle" w="med" len="med"/>
          </a:ln>
        </p:spPr>
      </p:cxnSp>
      <p:sp>
        <p:nvSpPr>
          <p:cNvPr id="101" name="Google Shape;101;p16"/>
          <p:cNvSpPr txBox="1"/>
          <p:nvPr/>
        </p:nvSpPr>
        <p:spPr>
          <a:xfrm>
            <a:off x="6450500" y="3316200"/>
            <a:ext cx="7488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normal</a:t>
            </a:r>
            <a:endParaRPr sz="1200">
              <a:latin typeface="PT Serif"/>
              <a:ea typeface="PT Serif"/>
              <a:cs typeface="PT Serif"/>
              <a:sym typeface="PT Serif"/>
            </a:endParaRPr>
          </a:p>
        </p:txBody>
      </p:sp>
      <p:sp>
        <p:nvSpPr>
          <p:cNvPr id="102" name="Google Shape;102;p16"/>
          <p:cNvSpPr txBox="1"/>
          <p:nvPr/>
        </p:nvSpPr>
        <p:spPr>
          <a:xfrm>
            <a:off x="2414875" y="2660800"/>
            <a:ext cx="10536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Add noise</a:t>
            </a:r>
            <a:endParaRPr sz="1200">
              <a:latin typeface="PT Serif"/>
              <a:ea typeface="PT Serif"/>
              <a:cs typeface="PT Serif"/>
              <a:sym typeface="PT Serif"/>
            </a:endParaRPr>
          </a:p>
        </p:txBody>
      </p:sp>
      <p:pic>
        <p:nvPicPr>
          <p:cNvPr id="103" name="Google Shape;103;p16"/>
          <p:cNvPicPr preferRelativeResize="0"/>
          <p:nvPr/>
        </p:nvPicPr>
        <p:blipFill>
          <a:blip r:embed="rId7">
            <a:alphaModFix/>
          </a:blip>
          <a:stretch>
            <a:fillRect/>
          </a:stretch>
        </p:blipFill>
        <p:spPr>
          <a:xfrm>
            <a:off x="4683501" y="3687729"/>
            <a:ext cx="1168849" cy="884908"/>
          </a:xfrm>
          <a:prstGeom prst="rect">
            <a:avLst/>
          </a:prstGeom>
          <a:noFill/>
          <a:ln>
            <a:noFill/>
          </a:ln>
        </p:spPr>
      </p:pic>
      <p:cxnSp>
        <p:nvCxnSpPr>
          <p:cNvPr id="104" name="Google Shape;104;p16"/>
          <p:cNvCxnSpPr>
            <a:endCxn id="103" idx="1"/>
          </p:cNvCxnSpPr>
          <p:nvPr/>
        </p:nvCxnSpPr>
        <p:spPr>
          <a:xfrm>
            <a:off x="4199601" y="4130183"/>
            <a:ext cx="483900" cy="0"/>
          </a:xfrm>
          <a:prstGeom prst="straightConnector1">
            <a:avLst/>
          </a:prstGeom>
          <a:noFill/>
          <a:ln w="9525" cap="flat" cmpd="sng">
            <a:solidFill>
              <a:schemeClr val="dk2"/>
            </a:solidFill>
            <a:prstDash val="solid"/>
            <a:round/>
            <a:headEnd type="none" w="med" len="med"/>
            <a:tailEnd type="triangle" w="med" len="med"/>
          </a:ln>
        </p:spPr>
      </p:cxnSp>
      <p:pic>
        <p:nvPicPr>
          <p:cNvPr id="105" name="Google Shape;105;p16"/>
          <p:cNvPicPr preferRelativeResize="0"/>
          <p:nvPr/>
        </p:nvPicPr>
        <p:blipFill>
          <a:blip r:embed="rId3">
            <a:alphaModFix/>
          </a:blip>
          <a:stretch>
            <a:fillRect/>
          </a:stretch>
        </p:blipFill>
        <p:spPr>
          <a:xfrm>
            <a:off x="6336360" y="3640492"/>
            <a:ext cx="976880" cy="942209"/>
          </a:xfrm>
          <a:prstGeom prst="rect">
            <a:avLst/>
          </a:prstGeom>
          <a:noFill/>
          <a:ln>
            <a:noFill/>
          </a:ln>
        </p:spPr>
      </p:pic>
      <p:sp>
        <p:nvSpPr>
          <p:cNvPr id="106" name="Google Shape;106;p16"/>
          <p:cNvSpPr txBox="1"/>
          <p:nvPr/>
        </p:nvSpPr>
        <p:spPr>
          <a:xfrm>
            <a:off x="5025975" y="4422250"/>
            <a:ext cx="4839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AE</a:t>
            </a:r>
            <a:endParaRPr>
              <a:latin typeface="PT Serif"/>
              <a:ea typeface="PT Serif"/>
              <a:cs typeface="PT Serif"/>
              <a:sym typeface="PT Serif"/>
            </a:endParaRPr>
          </a:p>
        </p:txBody>
      </p:sp>
      <p:cxnSp>
        <p:nvCxnSpPr>
          <p:cNvPr id="107" name="Google Shape;107;p16"/>
          <p:cNvCxnSpPr/>
          <p:nvPr/>
        </p:nvCxnSpPr>
        <p:spPr>
          <a:xfrm>
            <a:off x="5852354" y="4130183"/>
            <a:ext cx="483900" cy="0"/>
          </a:xfrm>
          <a:prstGeom prst="straightConnector1">
            <a:avLst/>
          </a:prstGeom>
          <a:noFill/>
          <a:ln w="9525" cap="flat" cmpd="sng">
            <a:solidFill>
              <a:schemeClr val="dk2"/>
            </a:solidFill>
            <a:prstDash val="solid"/>
            <a:round/>
            <a:headEnd type="none" w="med" len="med"/>
            <a:tailEnd type="triangle" w="med" len="med"/>
          </a:ln>
        </p:spPr>
      </p:cxnSp>
      <p:sp>
        <p:nvSpPr>
          <p:cNvPr id="108" name="Google Shape;108;p16"/>
          <p:cNvSpPr txBox="1"/>
          <p:nvPr/>
        </p:nvSpPr>
        <p:spPr>
          <a:xfrm>
            <a:off x="6450400" y="4498150"/>
            <a:ext cx="7488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normal</a:t>
            </a:r>
            <a:endParaRPr sz="1200">
              <a:latin typeface="PT Serif"/>
              <a:ea typeface="PT Serif"/>
              <a:cs typeface="PT Serif"/>
              <a:sym typeface="PT Serif"/>
            </a:endParaRPr>
          </a:p>
        </p:txBody>
      </p:sp>
      <p:sp>
        <p:nvSpPr>
          <p:cNvPr id="109" name="Google Shape;109;p16"/>
          <p:cNvSpPr txBox="1"/>
          <p:nvPr/>
        </p:nvSpPr>
        <p:spPr>
          <a:xfrm>
            <a:off x="7724650" y="4498150"/>
            <a:ext cx="8157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residual</a:t>
            </a:r>
            <a:endParaRPr sz="1200">
              <a:latin typeface="PT Serif"/>
              <a:ea typeface="PT Serif"/>
              <a:cs typeface="PT Serif"/>
              <a:sym typeface="PT Serif"/>
            </a:endParaRPr>
          </a:p>
        </p:txBody>
      </p:sp>
      <p:sp>
        <p:nvSpPr>
          <p:cNvPr id="110" name="Google Shape;110;p16"/>
          <p:cNvSpPr txBox="1"/>
          <p:nvPr/>
        </p:nvSpPr>
        <p:spPr>
          <a:xfrm>
            <a:off x="3279625" y="4498150"/>
            <a:ext cx="8631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abnormal</a:t>
            </a:r>
            <a:endParaRPr sz="1200">
              <a:latin typeface="PT Serif"/>
              <a:ea typeface="PT Serif"/>
              <a:cs typeface="PT Serif"/>
              <a:sym typeface="PT Serif"/>
            </a:endParaRPr>
          </a:p>
        </p:txBody>
      </p:sp>
      <p:sp>
        <p:nvSpPr>
          <p:cNvPr id="111" name="Google Shape;111;p16"/>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5</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973"/>
        <p:cNvGrpSpPr/>
        <p:nvPr/>
      </p:nvGrpSpPr>
      <p:grpSpPr>
        <a:xfrm>
          <a:off x="0" y="0"/>
          <a:ext cx="0" cy="0"/>
          <a:chOff x="0" y="0"/>
          <a:chExt cx="0" cy="0"/>
        </a:xfrm>
      </p:grpSpPr>
      <p:sp>
        <p:nvSpPr>
          <p:cNvPr id="1974" name="Google Shape;1974;p61"/>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4.5. Low-shot Anomaly Detection</a:t>
            </a:r>
            <a:endParaRPr sz="2400" b="1">
              <a:latin typeface="PT Serif"/>
              <a:ea typeface="PT Serif"/>
              <a:cs typeface="PT Serif"/>
              <a:sym typeface="PT Serif"/>
            </a:endParaRPr>
          </a:p>
        </p:txBody>
      </p:sp>
      <p:sp>
        <p:nvSpPr>
          <p:cNvPr id="1975" name="Google Shape;1975;p61"/>
          <p:cNvSpPr txBox="1">
            <a:spLocks noGrp="1"/>
          </p:cNvSpPr>
          <p:nvPr>
            <p:ph type="body" idx="1"/>
          </p:nvPr>
        </p:nvSpPr>
        <p:spPr>
          <a:xfrm>
            <a:off x="388950" y="1038000"/>
            <a:ext cx="8051400" cy="461700"/>
          </a:xfrm>
          <a:prstGeom prst="rect">
            <a:avLst/>
          </a:prstGeom>
        </p:spPr>
        <p:txBody>
          <a:bodyPr spcFirstLastPara="1" wrap="square" lIns="91425" tIns="91425" rIns="91425" bIns="91425" anchor="ctr" anchorCtr="0">
            <a:spAutoFit/>
          </a:bodyPr>
          <a:lstStyle/>
          <a:p>
            <a:pPr marL="0" lvl="0" indent="0" algn="l" rtl="0">
              <a:lnSpc>
                <a:spcPct val="115000"/>
              </a:lnSpc>
              <a:spcBef>
                <a:spcPts val="600"/>
              </a:spcBef>
              <a:spcAft>
                <a:spcPts val="0"/>
              </a:spcAft>
              <a:buNone/>
            </a:pPr>
            <a:endParaRPr sz="1800">
              <a:solidFill>
                <a:srgbClr val="1D1D1B"/>
              </a:solidFill>
            </a:endParaRPr>
          </a:p>
        </p:txBody>
      </p:sp>
      <p:pic>
        <p:nvPicPr>
          <p:cNvPr id="1976" name="Google Shape;1976;p61"/>
          <p:cNvPicPr preferRelativeResize="0"/>
          <p:nvPr/>
        </p:nvPicPr>
        <p:blipFill>
          <a:blip r:embed="rId3">
            <a:alphaModFix/>
          </a:blip>
          <a:stretch>
            <a:fillRect/>
          </a:stretch>
        </p:blipFill>
        <p:spPr>
          <a:xfrm>
            <a:off x="311888" y="1342800"/>
            <a:ext cx="8520226" cy="2904375"/>
          </a:xfrm>
          <a:prstGeom prst="rect">
            <a:avLst/>
          </a:prstGeom>
          <a:noFill/>
          <a:ln>
            <a:noFill/>
          </a:ln>
        </p:spPr>
      </p:pic>
      <p:sp>
        <p:nvSpPr>
          <p:cNvPr id="1977" name="Google Shape;1977;p61"/>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50</a:t>
            </a:fld>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1981"/>
        <p:cNvGrpSpPr/>
        <p:nvPr/>
      </p:nvGrpSpPr>
      <p:grpSpPr>
        <a:xfrm>
          <a:off x="0" y="0"/>
          <a:ext cx="0" cy="0"/>
          <a:chOff x="0" y="0"/>
          <a:chExt cx="0" cy="0"/>
        </a:xfrm>
      </p:grpSpPr>
      <p:sp>
        <p:nvSpPr>
          <p:cNvPr id="1982" name="Google Shape;1982;p62"/>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4.6. Evaluation on other benchmarks</a:t>
            </a:r>
            <a:endParaRPr sz="2400" b="1">
              <a:latin typeface="PT Serif"/>
              <a:ea typeface="PT Serif"/>
              <a:cs typeface="PT Serif"/>
              <a:sym typeface="PT Serif"/>
            </a:endParaRPr>
          </a:p>
        </p:txBody>
      </p:sp>
      <p:sp>
        <p:nvSpPr>
          <p:cNvPr id="1983" name="Google Shape;1983;p62"/>
          <p:cNvSpPr txBox="1">
            <a:spLocks noGrp="1"/>
          </p:cNvSpPr>
          <p:nvPr>
            <p:ph type="body" idx="1"/>
          </p:nvPr>
        </p:nvSpPr>
        <p:spPr>
          <a:xfrm>
            <a:off x="388950" y="1038000"/>
            <a:ext cx="8051400" cy="461700"/>
          </a:xfrm>
          <a:prstGeom prst="rect">
            <a:avLst/>
          </a:prstGeom>
        </p:spPr>
        <p:txBody>
          <a:bodyPr spcFirstLastPara="1" wrap="square" lIns="91425" tIns="91425" rIns="91425" bIns="91425" anchor="ctr" anchorCtr="0">
            <a:spAutoFit/>
          </a:bodyPr>
          <a:lstStyle/>
          <a:p>
            <a:pPr marL="0" lvl="0" indent="0" algn="l" rtl="0">
              <a:lnSpc>
                <a:spcPct val="115000"/>
              </a:lnSpc>
              <a:spcBef>
                <a:spcPts val="600"/>
              </a:spcBef>
              <a:spcAft>
                <a:spcPts val="0"/>
              </a:spcAft>
              <a:buNone/>
            </a:pPr>
            <a:endParaRPr sz="1800">
              <a:solidFill>
                <a:srgbClr val="1D1D1B"/>
              </a:solidFill>
            </a:endParaRPr>
          </a:p>
        </p:txBody>
      </p:sp>
      <p:sp>
        <p:nvSpPr>
          <p:cNvPr id="1984" name="Google Shape;1984;p62"/>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51</a:t>
            </a:fld>
            <a:endParaRPr/>
          </a:p>
        </p:txBody>
      </p:sp>
      <p:pic>
        <p:nvPicPr>
          <p:cNvPr id="1985" name="Google Shape;1985;p62"/>
          <p:cNvPicPr preferRelativeResize="0"/>
          <p:nvPr/>
        </p:nvPicPr>
        <p:blipFill>
          <a:blip r:embed="rId3">
            <a:alphaModFix/>
          </a:blip>
          <a:stretch>
            <a:fillRect/>
          </a:stretch>
        </p:blipFill>
        <p:spPr>
          <a:xfrm>
            <a:off x="811625" y="1866924"/>
            <a:ext cx="7206048" cy="186992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259"/>
        <p:cNvGrpSpPr/>
        <p:nvPr/>
      </p:nvGrpSpPr>
      <p:grpSpPr>
        <a:xfrm>
          <a:off x="0" y="0"/>
          <a:ext cx="0" cy="0"/>
          <a:chOff x="0" y="0"/>
          <a:chExt cx="0" cy="0"/>
        </a:xfrm>
      </p:grpSpPr>
      <p:sp>
        <p:nvSpPr>
          <p:cNvPr id="2260" name="Google Shape;2260;p70"/>
          <p:cNvSpPr txBox="1">
            <a:spLocks noGrp="1"/>
          </p:cNvSpPr>
          <p:nvPr>
            <p:ph type="ctrTitle"/>
          </p:nvPr>
        </p:nvSpPr>
        <p:spPr>
          <a:xfrm>
            <a:off x="1619700" y="1583344"/>
            <a:ext cx="5904600" cy="1159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br>
              <a:rPr lang="en"/>
            </a:br>
            <a:r>
              <a:rPr lang="en"/>
              <a:t>Thanks For Listening !</a:t>
            </a:r>
            <a:endParaRPr/>
          </a:p>
        </p:txBody>
      </p:sp>
      <p:sp>
        <p:nvSpPr>
          <p:cNvPr id="2261" name="Google Shape;2261;p70"/>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52</a:t>
            </a:fld>
            <a:endParaRPr/>
          </a:p>
        </p:txBody>
      </p:sp>
      <p:sp>
        <p:nvSpPr>
          <p:cNvPr id="2262" name="Google Shape;2262;p70"/>
          <p:cNvSpPr txBox="1">
            <a:spLocks noGrp="1"/>
          </p:cNvSpPr>
          <p:nvPr>
            <p:ph type="subTitle" idx="1"/>
          </p:nvPr>
        </p:nvSpPr>
        <p:spPr>
          <a:xfrm>
            <a:off x="1619700" y="2840060"/>
            <a:ext cx="5904600" cy="78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1.1 Introduction</a:t>
            </a:r>
            <a:endParaRPr sz="2400" b="1">
              <a:latin typeface="PT Serif"/>
              <a:ea typeface="PT Serif"/>
              <a:cs typeface="PT Serif"/>
              <a:sym typeface="PT Serif"/>
            </a:endParaRPr>
          </a:p>
        </p:txBody>
      </p:sp>
      <p:sp>
        <p:nvSpPr>
          <p:cNvPr id="117" name="Google Shape;117;p17"/>
          <p:cNvSpPr txBox="1">
            <a:spLocks noGrp="1"/>
          </p:cNvSpPr>
          <p:nvPr>
            <p:ph type="body" idx="1"/>
          </p:nvPr>
        </p:nvSpPr>
        <p:spPr>
          <a:xfrm>
            <a:off x="388950" y="1038000"/>
            <a:ext cx="8051400" cy="10989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rgbClr val="666666"/>
              </a:buClr>
              <a:buSzPts val="1800"/>
              <a:buChar char="●"/>
            </a:pPr>
            <a:r>
              <a:rPr lang="en" sz="1800" b="1">
                <a:solidFill>
                  <a:srgbClr val="666666"/>
                </a:solidFill>
              </a:rPr>
              <a:t>Reconstruction-based</a:t>
            </a:r>
            <a:endParaRPr sz="1800" b="1">
              <a:solidFill>
                <a:srgbClr val="666666"/>
              </a:solidFill>
            </a:endParaRPr>
          </a:p>
          <a:p>
            <a:pPr marL="457200" lvl="0" indent="-342900" algn="l" rtl="0">
              <a:lnSpc>
                <a:spcPct val="115000"/>
              </a:lnSpc>
              <a:spcBef>
                <a:spcPts val="0"/>
              </a:spcBef>
              <a:spcAft>
                <a:spcPts val="0"/>
              </a:spcAft>
              <a:buSzPts val="1800"/>
              <a:buChar char="●"/>
            </a:pPr>
            <a:r>
              <a:rPr lang="en" sz="1800" b="1"/>
              <a:t>Classification-based</a:t>
            </a:r>
            <a:endParaRPr sz="1800" b="1">
              <a:solidFill>
                <a:srgbClr val="1D1D1B"/>
              </a:solidFill>
            </a:endParaRPr>
          </a:p>
          <a:p>
            <a:pPr marL="457200" lvl="0" indent="-342900" algn="l" rtl="0">
              <a:lnSpc>
                <a:spcPct val="115000"/>
              </a:lnSpc>
              <a:spcBef>
                <a:spcPts val="0"/>
              </a:spcBef>
              <a:spcAft>
                <a:spcPts val="0"/>
              </a:spcAft>
              <a:buClr>
                <a:srgbClr val="666666"/>
              </a:buClr>
              <a:buSzPts val="1800"/>
              <a:buChar char="●"/>
            </a:pPr>
            <a:r>
              <a:rPr lang="en" sz="1800" b="1">
                <a:solidFill>
                  <a:srgbClr val="666666"/>
                </a:solidFill>
              </a:rPr>
              <a:t>Distance-based</a:t>
            </a:r>
            <a:endParaRPr sz="1800" b="1">
              <a:solidFill>
                <a:srgbClr val="666666"/>
              </a:solidFill>
            </a:endParaRPr>
          </a:p>
        </p:txBody>
      </p:sp>
      <p:pic>
        <p:nvPicPr>
          <p:cNvPr id="118" name="Google Shape;118;p17"/>
          <p:cNvPicPr preferRelativeResize="0"/>
          <p:nvPr/>
        </p:nvPicPr>
        <p:blipFill rotWithShape="1">
          <a:blip r:embed="rId3">
            <a:alphaModFix/>
          </a:blip>
          <a:srcRect l="1556" t="2345" r="87101" b="70188"/>
          <a:stretch/>
        </p:blipFill>
        <p:spPr>
          <a:xfrm>
            <a:off x="3915473" y="1785751"/>
            <a:ext cx="687489" cy="676467"/>
          </a:xfrm>
          <a:prstGeom prst="rect">
            <a:avLst/>
          </a:prstGeom>
          <a:noFill/>
          <a:ln>
            <a:noFill/>
          </a:ln>
        </p:spPr>
      </p:pic>
      <p:sp>
        <p:nvSpPr>
          <p:cNvPr id="119" name="Google Shape;119;p17"/>
          <p:cNvSpPr txBox="1"/>
          <p:nvPr/>
        </p:nvSpPr>
        <p:spPr>
          <a:xfrm>
            <a:off x="736350" y="4606000"/>
            <a:ext cx="7671300" cy="53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solidFill>
                  <a:schemeClr val="dk1"/>
                </a:solidFill>
                <a:latin typeface="PT Serif"/>
                <a:ea typeface="PT Serif"/>
                <a:cs typeface="PT Serif"/>
                <a:sym typeface="PT Serif"/>
              </a:rPr>
              <a:t>Chun-Liang Li, et al. "Cutpaste: Self-supervised learning for anomaly detection and localization." Proceedings of the IEEE/CVF Conference on Computer Vision and Pattern Recognition. 2021.</a:t>
            </a:r>
            <a:endParaRPr sz="1200" i="1">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latin typeface="PT Serif"/>
              <a:ea typeface="PT Serif"/>
              <a:cs typeface="PT Serif"/>
              <a:sym typeface="PT Serif"/>
            </a:endParaRPr>
          </a:p>
          <a:p>
            <a:pPr marL="0" lvl="0" indent="0" algn="l" rtl="0">
              <a:spcBef>
                <a:spcPts val="0"/>
              </a:spcBef>
              <a:spcAft>
                <a:spcPts val="0"/>
              </a:spcAft>
              <a:buNone/>
            </a:pPr>
            <a:endParaRPr sz="1200" i="1">
              <a:latin typeface="PT Serif"/>
              <a:ea typeface="PT Serif"/>
              <a:cs typeface="PT Serif"/>
              <a:sym typeface="PT Serif"/>
            </a:endParaRPr>
          </a:p>
        </p:txBody>
      </p:sp>
      <p:sp>
        <p:nvSpPr>
          <p:cNvPr id="120" name="Google Shape;120;p17"/>
          <p:cNvSpPr/>
          <p:nvPr/>
        </p:nvSpPr>
        <p:spPr>
          <a:xfrm rot="5400000">
            <a:off x="5195300" y="2263113"/>
            <a:ext cx="809700" cy="717000"/>
          </a:xfrm>
          <a:prstGeom prst="trapezoid">
            <a:avLst>
              <a:gd name="adj" fmla="val 25000"/>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7"/>
          <p:cNvSpPr txBox="1"/>
          <p:nvPr/>
        </p:nvSpPr>
        <p:spPr>
          <a:xfrm>
            <a:off x="5297800" y="2424750"/>
            <a:ext cx="6387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CNN</a:t>
            </a:r>
            <a:endParaRPr>
              <a:latin typeface="PT Serif"/>
              <a:ea typeface="PT Serif"/>
              <a:cs typeface="PT Serif"/>
              <a:sym typeface="PT Serif"/>
            </a:endParaRPr>
          </a:p>
        </p:txBody>
      </p:sp>
      <p:pic>
        <p:nvPicPr>
          <p:cNvPr id="122" name="Google Shape;122;p17"/>
          <p:cNvPicPr preferRelativeResize="0"/>
          <p:nvPr/>
        </p:nvPicPr>
        <p:blipFill rotWithShape="1">
          <a:blip r:embed="rId3">
            <a:alphaModFix/>
          </a:blip>
          <a:srcRect l="43765" t="2955" r="43323" b="66258"/>
          <a:stretch/>
        </p:blipFill>
        <p:spPr>
          <a:xfrm>
            <a:off x="3900700" y="3759031"/>
            <a:ext cx="717060" cy="694796"/>
          </a:xfrm>
          <a:prstGeom prst="rect">
            <a:avLst/>
          </a:prstGeom>
          <a:noFill/>
          <a:ln>
            <a:noFill/>
          </a:ln>
        </p:spPr>
      </p:pic>
      <p:pic>
        <p:nvPicPr>
          <p:cNvPr id="123" name="Google Shape;123;p17"/>
          <p:cNvPicPr preferRelativeResize="0"/>
          <p:nvPr/>
        </p:nvPicPr>
        <p:blipFill rotWithShape="1">
          <a:blip r:embed="rId3">
            <a:alphaModFix/>
          </a:blip>
          <a:srcRect l="17161" t="69423" r="72036" b="3111"/>
          <a:stretch/>
        </p:blipFill>
        <p:spPr>
          <a:xfrm>
            <a:off x="3900700" y="2743899"/>
            <a:ext cx="717060" cy="740867"/>
          </a:xfrm>
          <a:prstGeom prst="rect">
            <a:avLst/>
          </a:prstGeom>
          <a:noFill/>
          <a:ln>
            <a:noFill/>
          </a:ln>
        </p:spPr>
      </p:pic>
      <p:cxnSp>
        <p:nvCxnSpPr>
          <p:cNvPr id="124" name="Google Shape;124;p17"/>
          <p:cNvCxnSpPr>
            <a:stCxn id="118" idx="3"/>
            <a:endCxn id="120" idx="2"/>
          </p:cNvCxnSpPr>
          <p:nvPr/>
        </p:nvCxnSpPr>
        <p:spPr>
          <a:xfrm>
            <a:off x="4602962" y="2123985"/>
            <a:ext cx="638700" cy="497700"/>
          </a:xfrm>
          <a:prstGeom prst="straightConnector1">
            <a:avLst/>
          </a:prstGeom>
          <a:noFill/>
          <a:ln w="9525" cap="flat" cmpd="sng">
            <a:solidFill>
              <a:schemeClr val="dk2"/>
            </a:solidFill>
            <a:prstDash val="solid"/>
            <a:round/>
            <a:headEnd type="none" w="med" len="med"/>
            <a:tailEnd type="triangle" w="med" len="med"/>
          </a:ln>
        </p:spPr>
      </p:cxnSp>
      <p:cxnSp>
        <p:nvCxnSpPr>
          <p:cNvPr id="125" name="Google Shape;125;p17"/>
          <p:cNvCxnSpPr>
            <a:stCxn id="123" idx="3"/>
            <a:endCxn id="120" idx="2"/>
          </p:cNvCxnSpPr>
          <p:nvPr/>
        </p:nvCxnSpPr>
        <p:spPr>
          <a:xfrm rot="10800000" flipH="1">
            <a:off x="4617760" y="2621732"/>
            <a:ext cx="624000" cy="492600"/>
          </a:xfrm>
          <a:prstGeom prst="straightConnector1">
            <a:avLst/>
          </a:prstGeom>
          <a:noFill/>
          <a:ln w="9525" cap="flat" cmpd="sng">
            <a:solidFill>
              <a:schemeClr val="dk2"/>
            </a:solidFill>
            <a:prstDash val="solid"/>
            <a:round/>
            <a:headEnd type="none" w="med" len="med"/>
            <a:tailEnd type="triangle" w="med" len="med"/>
          </a:ln>
        </p:spPr>
      </p:cxnSp>
      <p:cxnSp>
        <p:nvCxnSpPr>
          <p:cNvPr id="126" name="Google Shape;126;p17"/>
          <p:cNvCxnSpPr>
            <a:stCxn id="120" idx="0"/>
            <a:endCxn id="127" idx="1"/>
          </p:cNvCxnSpPr>
          <p:nvPr/>
        </p:nvCxnSpPr>
        <p:spPr>
          <a:xfrm rot="10800000" flipH="1">
            <a:off x="5958650" y="2478813"/>
            <a:ext cx="520200" cy="142800"/>
          </a:xfrm>
          <a:prstGeom prst="straightConnector1">
            <a:avLst/>
          </a:prstGeom>
          <a:noFill/>
          <a:ln w="9525" cap="flat" cmpd="sng">
            <a:solidFill>
              <a:schemeClr val="dk2"/>
            </a:solidFill>
            <a:prstDash val="solid"/>
            <a:round/>
            <a:headEnd type="none" w="med" len="med"/>
            <a:tailEnd type="triangle" w="med" len="med"/>
          </a:ln>
        </p:spPr>
      </p:cxnSp>
      <p:cxnSp>
        <p:nvCxnSpPr>
          <p:cNvPr id="128" name="Google Shape;128;p17"/>
          <p:cNvCxnSpPr>
            <a:stCxn id="120" idx="0"/>
            <a:endCxn id="129" idx="1"/>
          </p:cNvCxnSpPr>
          <p:nvPr/>
        </p:nvCxnSpPr>
        <p:spPr>
          <a:xfrm>
            <a:off x="5958650" y="2621613"/>
            <a:ext cx="520200" cy="451800"/>
          </a:xfrm>
          <a:prstGeom prst="straightConnector1">
            <a:avLst/>
          </a:prstGeom>
          <a:noFill/>
          <a:ln w="9525" cap="flat" cmpd="sng">
            <a:solidFill>
              <a:schemeClr val="dk2"/>
            </a:solidFill>
            <a:prstDash val="solid"/>
            <a:round/>
            <a:headEnd type="none" w="med" len="med"/>
            <a:tailEnd type="triangle" w="med" len="med"/>
          </a:ln>
        </p:spPr>
      </p:cxnSp>
      <p:sp>
        <p:nvSpPr>
          <p:cNvPr id="127" name="Google Shape;127;p17"/>
          <p:cNvSpPr txBox="1"/>
          <p:nvPr/>
        </p:nvSpPr>
        <p:spPr>
          <a:xfrm>
            <a:off x="6478948" y="2278600"/>
            <a:ext cx="1229400" cy="400200"/>
          </a:xfrm>
          <a:prstGeom prst="rect">
            <a:avLst/>
          </a:prstGeom>
          <a:noFill/>
          <a:ln w="9525" cap="flat" cmpd="sng">
            <a:solidFill>
              <a:srgbClr val="3C78D8"/>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0 : normal</a:t>
            </a:r>
            <a:endParaRPr>
              <a:latin typeface="PT Serif"/>
              <a:ea typeface="PT Serif"/>
              <a:cs typeface="PT Serif"/>
              <a:sym typeface="PT Serif"/>
            </a:endParaRPr>
          </a:p>
        </p:txBody>
      </p:sp>
      <p:sp>
        <p:nvSpPr>
          <p:cNvPr id="129" name="Google Shape;129;p17"/>
          <p:cNvSpPr txBox="1"/>
          <p:nvPr/>
        </p:nvSpPr>
        <p:spPr>
          <a:xfrm>
            <a:off x="6478925" y="2873250"/>
            <a:ext cx="1229400" cy="400200"/>
          </a:xfrm>
          <a:prstGeom prst="rect">
            <a:avLst/>
          </a:prstGeom>
          <a:noFill/>
          <a:ln w="9525" cap="flat" cmpd="sng">
            <a:solidFill>
              <a:srgbClr val="6AA84F"/>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 : abnormal</a:t>
            </a:r>
            <a:endParaRPr>
              <a:latin typeface="PT Serif"/>
              <a:ea typeface="PT Serif"/>
              <a:cs typeface="PT Serif"/>
              <a:sym typeface="PT Serif"/>
            </a:endParaRPr>
          </a:p>
        </p:txBody>
      </p:sp>
      <p:pic>
        <p:nvPicPr>
          <p:cNvPr id="130" name="Google Shape;130;p17"/>
          <p:cNvPicPr preferRelativeResize="0"/>
          <p:nvPr/>
        </p:nvPicPr>
        <p:blipFill rotWithShape="1">
          <a:blip r:embed="rId3">
            <a:alphaModFix/>
          </a:blip>
          <a:srcRect l="85922" t="66261" r="1167" b="2952"/>
          <a:stretch/>
        </p:blipFill>
        <p:spPr>
          <a:xfrm>
            <a:off x="7708189" y="3762742"/>
            <a:ext cx="717060" cy="694796"/>
          </a:xfrm>
          <a:prstGeom prst="rect">
            <a:avLst/>
          </a:prstGeom>
          <a:noFill/>
          <a:ln>
            <a:noFill/>
          </a:ln>
        </p:spPr>
      </p:pic>
      <p:cxnSp>
        <p:nvCxnSpPr>
          <p:cNvPr id="131" name="Google Shape;131;p17"/>
          <p:cNvCxnSpPr/>
          <p:nvPr/>
        </p:nvCxnSpPr>
        <p:spPr>
          <a:xfrm>
            <a:off x="2647450" y="3528600"/>
            <a:ext cx="4884600" cy="600"/>
          </a:xfrm>
          <a:prstGeom prst="straightConnector1">
            <a:avLst/>
          </a:prstGeom>
          <a:noFill/>
          <a:ln w="19050" cap="flat" cmpd="sng">
            <a:solidFill>
              <a:schemeClr val="dk2"/>
            </a:solidFill>
            <a:prstDash val="dash"/>
            <a:round/>
            <a:headEnd type="none" w="med" len="med"/>
            <a:tailEnd type="none" w="med" len="med"/>
          </a:ln>
        </p:spPr>
      </p:cxnSp>
      <p:sp>
        <p:nvSpPr>
          <p:cNvPr id="132" name="Google Shape;132;p17"/>
          <p:cNvSpPr txBox="1"/>
          <p:nvPr/>
        </p:nvSpPr>
        <p:spPr>
          <a:xfrm>
            <a:off x="2619200" y="2605375"/>
            <a:ext cx="687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Train</a:t>
            </a:r>
            <a:endParaRPr>
              <a:latin typeface="PT Serif"/>
              <a:ea typeface="PT Serif"/>
              <a:cs typeface="PT Serif"/>
              <a:sym typeface="PT Serif"/>
            </a:endParaRPr>
          </a:p>
        </p:txBody>
      </p:sp>
      <p:sp>
        <p:nvSpPr>
          <p:cNvPr id="133" name="Google Shape;133;p17"/>
          <p:cNvSpPr txBox="1"/>
          <p:nvPr/>
        </p:nvSpPr>
        <p:spPr>
          <a:xfrm>
            <a:off x="2712475" y="3753925"/>
            <a:ext cx="687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Test</a:t>
            </a:r>
            <a:endParaRPr>
              <a:latin typeface="PT Serif"/>
              <a:ea typeface="PT Serif"/>
              <a:cs typeface="PT Serif"/>
              <a:sym typeface="PT Serif"/>
            </a:endParaRPr>
          </a:p>
        </p:txBody>
      </p:sp>
      <p:sp>
        <p:nvSpPr>
          <p:cNvPr id="134" name="Google Shape;134;p17"/>
          <p:cNvSpPr txBox="1"/>
          <p:nvPr/>
        </p:nvSpPr>
        <p:spPr>
          <a:xfrm>
            <a:off x="3620213" y="1478175"/>
            <a:ext cx="1278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normal sample</a:t>
            </a:r>
            <a:endParaRPr sz="1200">
              <a:latin typeface="PT Serif"/>
              <a:ea typeface="PT Serif"/>
              <a:cs typeface="PT Serif"/>
              <a:sym typeface="PT Serif"/>
            </a:endParaRPr>
          </a:p>
        </p:txBody>
      </p:sp>
      <p:sp>
        <p:nvSpPr>
          <p:cNvPr id="135" name="Google Shape;135;p17"/>
          <p:cNvSpPr txBox="1"/>
          <p:nvPr/>
        </p:nvSpPr>
        <p:spPr>
          <a:xfrm>
            <a:off x="3420575" y="2481475"/>
            <a:ext cx="1731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abnormal false sample</a:t>
            </a:r>
            <a:endParaRPr sz="1200">
              <a:latin typeface="PT Serif"/>
              <a:ea typeface="PT Serif"/>
              <a:cs typeface="PT Serif"/>
              <a:sym typeface="PT Serif"/>
            </a:endParaRPr>
          </a:p>
        </p:txBody>
      </p:sp>
      <p:sp>
        <p:nvSpPr>
          <p:cNvPr id="136" name="Google Shape;136;p17"/>
          <p:cNvSpPr txBox="1"/>
          <p:nvPr/>
        </p:nvSpPr>
        <p:spPr>
          <a:xfrm>
            <a:off x="3565175" y="3467538"/>
            <a:ext cx="13881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abnormal sample</a:t>
            </a:r>
            <a:endParaRPr sz="1200">
              <a:latin typeface="PT Serif"/>
              <a:ea typeface="PT Serif"/>
              <a:cs typeface="PT Serif"/>
              <a:sym typeface="PT Serif"/>
            </a:endParaRPr>
          </a:p>
        </p:txBody>
      </p:sp>
      <p:sp>
        <p:nvSpPr>
          <p:cNvPr id="137" name="Google Shape;137;p17"/>
          <p:cNvSpPr/>
          <p:nvPr/>
        </p:nvSpPr>
        <p:spPr>
          <a:xfrm rot="5400000">
            <a:off x="5168000" y="3736462"/>
            <a:ext cx="864300" cy="717000"/>
          </a:xfrm>
          <a:prstGeom prst="trapezoid">
            <a:avLst>
              <a:gd name="adj" fmla="val 25000"/>
            </a:avLst>
          </a:prstGeom>
          <a:solidFill>
            <a:srgbClr val="A4C2F4"/>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7"/>
          <p:cNvSpPr txBox="1"/>
          <p:nvPr/>
        </p:nvSpPr>
        <p:spPr>
          <a:xfrm>
            <a:off x="5296998" y="3906325"/>
            <a:ext cx="6063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CNN</a:t>
            </a:r>
            <a:endParaRPr>
              <a:latin typeface="PT Serif"/>
              <a:ea typeface="PT Serif"/>
              <a:cs typeface="PT Serif"/>
              <a:sym typeface="PT Serif"/>
            </a:endParaRPr>
          </a:p>
        </p:txBody>
      </p:sp>
      <p:sp>
        <p:nvSpPr>
          <p:cNvPr id="139" name="Google Shape;139;p17"/>
          <p:cNvSpPr/>
          <p:nvPr/>
        </p:nvSpPr>
        <p:spPr>
          <a:xfrm>
            <a:off x="7532050" y="3450513"/>
            <a:ext cx="1002900" cy="2721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t>GradCAM</a:t>
            </a:r>
            <a:endParaRPr/>
          </a:p>
        </p:txBody>
      </p:sp>
      <p:cxnSp>
        <p:nvCxnSpPr>
          <p:cNvPr id="140" name="Google Shape;140;p17"/>
          <p:cNvCxnSpPr>
            <a:stCxn id="122" idx="3"/>
            <a:endCxn id="137" idx="2"/>
          </p:cNvCxnSpPr>
          <p:nvPr/>
        </p:nvCxnSpPr>
        <p:spPr>
          <a:xfrm rot="10800000" flipH="1">
            <a:off x="4617760" y="4095029"/>
            <a:ext cx="624000" cy="11400"/>
          </a:xfrm>
          <a:prstGeom prst="straightConnector1">
            <a:avLst/>
          </a:prstGeom>
          <a:noFill/>
          <a:ln w="9525" cap="flat" cmpd="sng">
            <a:solidFill>
              <a:schemeClr val="dk2"/>
            </a:solidFill>
            <a:prstDash val="solid"/>
            <a:round/>
            <a:headEnd type="none" w="med" len="med"/>
            <a:tailEnd type="triangle" w="med" len="med"/>
          </a:ln>
        </p:spPr>
      </p:cxnSp>
      <p:cxnSp>
        <p:nvCxnSpPr>
          <p:cNvPr id="141" name="Google Shape;141;p17"/>
          <p:cNvCxnSpPr>
            <a:stCxn id="138" idx="3"/>
            <a:endCxn id="142" idx="1"/>
          </p:cNvCxnSpPr>
          <p:nvPr/>
        </p:nvCxnSpPr>
        <p:spPr>
          <a:xfrm>
            <a:off x="5903298" y="4106425"/>
            <a:ext cx="556200" cy="0"/>
          </a:xfrm>
          <a:prstGeom prst="straightConnector1">
            <a:avLst/>
          </a:prstGeom>
          <a:noFill/>
          <a:ln w="9525" cap="flat" cmpd="sng">
            <a:solidFill>
              <a:schemeClr val="dk2"/>
            </a:solidFill>
            <a:prstDash val="solid"/>
            <a:round/>
            <a:headEnd type="none" w="med" len="med"/>
            <a:tailEnd type="triangle" w="med" len="med"/>
          </a:ln>
        </p:spPr>
      </p:cxnSp>
      <p:sp>
        <p:nvSpPr>
          <p:cNvPr id="142" name="Google Shape;142;p17"/>
          <p:cNvSpPr txBox="1"/>
          <p:nvPr/>
        </p:nvSpPr>
        <p:spPr>
          <a:xfrm>
            <a:off x="6459425" y="3906332"/>
            <a:ext cx="314100" cy="400200"/>
          </a:xfrm>
          <a:prstGeom prst="rect">
            <a:avLst/>
          </a:prstGeom>
          <a:noFill/>
          <a:ln w="9525" cap="flat" cmpd="sng">
            <a:solidFill>
              <a:srgbClr val="6AA84F"/>
            </a:solidFill>
            <a:prstDash val="solid"/>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1</a:t>
            </a:r>
            <a:endParaRPr>
              <a:latin typeface="PT Serif"/>
              <a:ea typeface="PT Serif"/>
              <a:cs typeface="PT Serif"/>
              <a:sym typeface="PT Serif"/>
            </a:endParaRPr>
          </a:p>
        </p:txBody>
      </p:sp>
      <p:cxnSp>
        <p:nvCxnSpPr>
          <p:cNvPr id="143" name="Google Shape;143;p17"/>
          <p:cNvCxnSpPr>
            <a:stCxn id="142" idx="3"/>
            <a:endCxn id="130" idx="1"/>
          </p:cNvCxnSpPr>
          <p:nvPr/>
        </p:nvCxnSpPr>
        <p:spPr>
          <a:xfrm>
            <a:off x="6773525" y="4106432"/>
            <a:ext cx="934800" cy="3600"/>
          </a:xfrm>
          <a:prstGeom prst="straightConnector1">
            <a:avLst/>
          </a:prstGeom>
          <a:noFill/>
          <a:ln w="9525" cap="flat" cmpd="sng">
            <a:solidFill>
              <a:schemeClr val="dk2"/>
            </a:solidFill>
            <a:prstDash val="solid"/>
            <a:round/>
            <a:headEnd type="none" w="med" len="med"/>
            <a:tailEnd type="triangle" w="med" len="med"/>
          </a:ln>
        </p:spPr>
      </p:cxnSp>
      <p:sp>
        <p:nvSpPr>
          <p:cNvPr id="144" name="Google Shape;144;p17"/>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18"/>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1.1 Introduction</a:t>
            </a:r>
            <a:endParaRPr sz="2400" b="1">
              <a:latin typeface="PT Serif"/>
              <a:ea typeface="PT Serif"/>
              <a:cs typeface="PT Serif"/>
              <a:sym typeface="PT Serif"/>
            </a:endParaRPr>
          </a:p>
        </p:txBody>
      </p:sp>
      <p:sp>
        <p:nvSpPr>
          <p:cNvPr id="150" name="Google Shape;150;p18"/>
          <p:cNvSpPr txBox="1">
            <a:spLocks noGrp="1"/>
          </p:cNvSpPr>
          <p:nvPr>
            <p:ph type="body" idx="1"/>
          </p:nvPr>
        </p:nvSpPr>
        <p:spPr>
          <a:xfrm>
            <a:off x="388950" y="1038000"/>
            <a:ext cx="8051400" cy="10989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rgbClr val="666666"/>
              </a:buClr>
              <a:buSzPts val="1800"/>
              <a:buChar char="●"/>
            </a:pPr>
            <a:r>
              <a:rPr lang="en" sz="1800" b="1">
                <a:solidFill>
                  <a:srgbClr val="666666"/>
                </a:solidFill>
              </a:rPr>
              <a:t>Reconstruction-based</a:t>
            </a:r>
            <a:endParaRPr sz="1800" b="1">
              <a:solidFill>
                <a:srgbClr val="666666"/>
              </a:solidFill>
            </a:endParaRPr>
          </a:p>
          <a:p>
            <a:pPr marL="457200" lvl="0" indent="-342900" algn="l" rtl="0">
              <a:lnSpc>
                <a:spcPct val="115000"/>
              </a:lnSpc>
              <a:spcBef>
                <a:spcPts val="0"/>
              </a:spcBef>
              <a:spcAft>
                <a:spcPts val="0"/>
              </a:spcAft>
              <a:buClr>
                <a:srgbClr val="666666"/>
              </a:buClr>
              <a:buSzPts val="1800"/>
              <a:buChar char="●"/>
            </a:pPr>
            <a:r>
              <a:rPr lang="en" sz="1800" b="1">
                <a:solidFill>
                  <a:srgbClr val="666666"/>
                </a:solidFill>
              </a:rPr>
              <a:t>Classification-based</a:t>
            </a:r>
            <a:endParaRPr sz="1800" b="1">
              <a:solidFill>
                <a:srgbClr val="666666"/>
              </a:solidFill>
            </a:endParaRPr>
          </a:p>
          <a:p>
            <a:pPr marL="457200" lvl="0" indent="-342900" algn="l" rtl="0">
              <a:lnSpc>
                <a:spcPct val="115000"/>
              </a:lnSpc>
              <a:spcBef>
                <a:spcPts val="0"/>
              </a:spcBef>
              <a:spcAft>
                <a:spcPts val="0"/>
              </a:spcAft>
              <a:buClr>
                <a:srgbClr val="666666"/>
              </a:buClr>
              <a:buSzPts val="1800"/>
              <a:buChar char="●"/>
            </a:pPr>
            <a:r>
              <a:rPr lang="en" sz="1800" b="1"/>
              <a:t>Distance-based</a:t>
            </a:r>
            <a:endParaRPr sz="1800" b="1"/>
          </a:p>
        </p:txBody>
      </p:sp>
      <p:pic>
        <p:nvPicPr>
          <p:cNvPr id="151" name="Google Shape;151;p18"/>
          <p:cNvPicPr preferRelativeResize="0"/>
          <p:nvPr/>
        </p:nvPicPr>
        <p:blipFill>
          <a:blip r:embed="rId3">
            <a:alphaModFix/>
          </a:blip>
          <a:stretch>
            <a:fillRect/>
          </a:stretch>
        </p:blipFill>
        <p:spPr>
          <a:xfrm>
            <a:off x="1307414" y="2857648"/>
            <a:ext cx="504919" cy="479949"/>
          </a:xfrm>
          <a:prstGeom prst="rect">
            <a:avLst/>
          </a:prstGeom>
          <a:noFill/>
          <a:ln w="9525" cap="flat" cmpd="sng">
            <a:solidFill>
              <a:schemeClr val="lt1"/>
            </a:solidFill>
            <a:prstDash val="solid"/>
            <a:round/>
            <a:headEnd type="none" w="sm" len="sm"/>
            <a:tailEnd type="none" w="sm" len="sm"/>
          </a:ln>
        </p:spPr>
      </p:pic>
      <p:pic>
        <p:nvPicPr>
          <p:cNvPr id="152" name="Google Shape;152;p18"/>
          <p:cNvPicPr preferRelativeResize="0"/>
          <p:nvPr/>
        </p:nvPicPr>
        <p:blipFill>
          <a:blip r:embed="rId4">
            <a:alphaModFix/>
          </a:blip>
          <a:stretch>
            <a:fillRect/>
          </a:stretch>
        </p:blipFill>
        <p:spPr>
          <a:xfrm>
            <a:off x="1744850" y="2759335"/>
            <a:ext cx="504919" cy="479949"/>
          </a:xfrm>
          <a:prstGeom prst="rect">
            <a:avLst/>
          </a:prstGeom>
          <a:noFill/>
          <a:ln w="9525" cap="flat" cmpd="sng">
            <a:solidFill>
              <a:schemeClr val="lt1"/>
            </a:solidFill>
            <a:prstDash val="solid"/>
            <a:round/>
            <a:headEnd type="none" w="sm" len="sm"/>
            <a:tailEnd type="none" w="sm" len="sm"/>
          </a:ln>
        </p:spPr>
      </p:pic>
      <p:pic>
        <p:nvPicPr>
          <p:cNvPr id="153" name="Google Shape;153;p18"/>
          <p:cNvPicPr preferRelativeResize="0"/>
          <p:nvPr/>
        </p:nvPicPr>
        <p:blipFill>
          <a:blip r:embed="rId5">
            <a:alphaModFix/>
          </a:blip>
          <a:stretch>
            <a:fillRect/>
          </a:stretch>
        </p:blipFill>
        <p:spPr>
          <a:xfrm>
            <a:off x="2192882" y="2578256"/>
            <a:ext cx="504919" cy="479959"/>
          </a:xfrm>
          <a:prstGeom prst="rect">
            <a:avLst/>
          </a:prstGeom>
          <a:noFill/>
          <a:ln w="9525" cap="flat" cmpd="sng">
            <a:solidFill>
              <a:schemeClr val="lt1"/>
            </a:solidFill>
            <a:prstDash val="solid"/>
            <a:round/>
            <a:headEnd type="none" w="sm" len="sm"/>
            <a:tailEnd type="none" w="sm" len="sm"/>
          </a:ln>
        </p:spPr>
      </p:pic>
      <p:pic>
        <p:nvPicPr>
          <p:cNvPr id="154" name="Google Shape;154;p18"/>
          <p:cNvPicPr preferRelativeResize="0"/>
          <p:nvPr/>
        </p:nvPicPr>
        <p:blipFill>
          <a:blip r:embed="rId6">
            <a:alphaModFix/>
          </a:blip>
          <a:stretch>
            <a:fillRect/>
          </a:stretch>
        </p:blipFill>
        <p:spPr>
          <a:xfrm>
            <a:off x="1307413" y="2426523"/>
            <a:ext cx="504919" cy="479949"/>
          </a:xfrm>
          <a:prstGeom prst="rect">
            <a:avLst/>
          </a:prstGeom>
          <a:noFill/>
          <a:ln w="9525" cap="flat" cmpd="sng">
            <a:solidFill>
              <a:schemeClr val="lt1"/>
            </a:solidFill>
            <a:prstDash val="solid"/>
            <a:round/>
            <a:headEnd type="none" w="sm" len="sm"/>
            <a:tailEnd type="none" w="sm" len="sm"/>
          </a:ln>
        </p:spPr>
      </p:pic>
      <p:pic>
        <p:nvPicPr>
          <p:cNvPr id="155" name="Google Shape;155;p18"/>
          <p:cNvPicPr preferRelativeResize="0"/>
          <p:nvPr/>
        </p:nvPicPr>
        <p:blipFill>
          <a:blip r:embed="rId7">
            <a:alphaModFix/>
          </a:blip>
          <a:stretch>
            <a:fillRect/>
          </a:stretch>
        </p:blipFill>
        <p:spPr>
          <a:xfrm>
            <a:off x="1591675" y="3862300"/>
            <a:ext cx="601201" cy="601201"/>
          </a:xfrm>
          <a:prstGeom prst="rect">
            <a:avLst/>
          </a:prstGeom>
          <a:noFill/>
          <a:ln w="9525" cap="flat" cmpd="sng">
            <a:solidFill>
              <a:schemeClr val="lt1"/>
            </a:solidFill>
            <a:prstDash val="solid"/>
            <a:round/>
            <a:headEnd type="none" w="sm" len="sm"/>
            <a:tailEnd type="none" w="sm" len="sm"/>
          </a:ln>
        </p:spPr>
      </p:pic>
      <p:pic>
        <p:nvPicPr>
          <p:cNvPr id="156" name="Google Shape;156;p18"/>
          <p:cNvPicPr preferRelativeResize="0"/>
          <p:nvPr/>
        </p:nvPicPr>
        <p:blipFill>
          <a:blip r:embed="rId8">
            <a:alphaModFix/>
          </a:blip>
          <a:stretch>
            <a:fillRect/>
          </a:stretch>
        </p:blipFill>
        <p:spPr>
          <a:xfrm>
            <a:off x="1757338" y="2332938"/>
            <a:ext cx="479949" cy="479949"/>
          </a:xfrm>
          <a:prstGeom prst="rect">
            <a:avLst/>
          </a:prstGeom>
          <a:noFill/>
          <a:ln w="9525" cap="flat" cmpd="sng">
            <a:solidFill>
              <a:schemeClr val="lt1"/>
            </a:solidFill>
            <a:prstDash val="solid"/>
            <a:round/>
            <a:headEnd type="none" w="sm" len="sm"/>
            <a:tailEnd type="none" w="sm" len="sm"/>
          </a:ln>
        </p:spPr>
      </p:pic>
      <p:sp>
        <p:nvSpPr>
          <p:cNvPr id="157" name="Google Shape;157;p18"/>
          <p:cNvSpPr/>
          <p:nvPr/>
        </p:nvSpPr>
        <p:spPr>
          <a:xfrm>
            <a:off x="3787075" y="2487638"/>
            <a:ext cx="1327200" cy="661200"/>
          </a:xfrm>
          <a:prstGeom prst="roundRect">
            <a:avLst>
              <a:gd name="adj" fmla="val 16667"/>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a:t>CNN</a:t>
            </a:r>
            <a:endParaRPr sz="1800"/>
          </a:p>
        </p:txBody>
      </p:sp>
      <p:cxnSp>
        <p:nvCxnSpPr>
          <p:cNvPr id="158" name="Google Shape;158;p18"/>
          <p:cNvCxnSpPr>
            <a:stCxn id="153" idx="3"/>
            <a:endCxn id="157" idx="1"/>
          </p:cNvCxnSpPr>
          <p:nvPr/>
        </p:nvCxnSpPr>
        <p:spPr>
          <a:xfrm>
            <a:off x="2697801" y="2818236"/>
            <a:ext cx="1089300" cy="0"/>
          </a:xfrm>
          <a:prstGeom prst="straightConnector1">
            <a:avLst/>
          </a:prstGeom>
          <a:noFill/>
          <a:ln w="9525" cap="flat" cmpd="sng">
            <a:solidFill>
              <a:schemeClr val="dk2"/>
            </a:solidFill>
            <a:prstDash val="solid"/>
            <a:round/>
            <a:headEnd type="none" w="med" len="med"/>
            <a:tailEnd type="triangle" w="med" len="med"/>
          </a:ln>
        </p:spPr>
      </p:cxnSp>
      <p:cxnSp>
        <p:nvCxnSpPr>
          <p:cNvPr id="159" name="Google Shape;159;p18"/>
          <p:cNvCxnSpPr>
            <a:stCxn id="155" idx="3"/>
            <a:endCxn id="160" idx="1"/>
          </p:cNvCxnSpPr>
          <p:nvPr/>
        </p:nvCxnSpPr>
        <p:spPr>
          <a:xfrm rot="10800000" flipH="1">
            <a:off x="2192876" y="4138600"/>
            <a:ext cx="1594200" cy="24300"/>
          </a:xfrm>
          <a:prstGeom prst="straightConnector1">
            <a:avLst/>
          </a:prstGeom>
          <a:noFill/>
          <a:ln w="9525" cap="flat" cmpd="sng">
            <a:solidFill>
              <a:schemeClr val="dk2"/>
            </a:solidFill>
            <a:prstDash val="solid"/>
            <a:round/>
            <a:headEnd type="none" w="med" len="med"/>
            <a:tailEnd type="triangle" w="med" len="med"/>
          </a:ln>
        </p:spPr>
      </p:cxnSp>
      <p:sp>
        <p:nvSpPr>
          <p:cNvPr id="161" name="Google Shape;161;p18"/>
          <p:cNvSpPr txBox="1"/>
          <p:nvPr/>
        </p:nvSpPr>
        <p:spPr>
          <a:xfrm>
            <a:off x="3295225" y="3063075"/>
            <a:ext cx="2546400" cy="6156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PT Serif"/>
              <a:buChar char="●"/>
            </a:pPr>
            <a:r>
              <a:rPr lang="en">
                <a:latin typeface="PT Serif"/>
                <a:ea typeface="PT Serif"/>
                <a:cs typeface="PT Serif"/>
                <a:sym typeface="PT Serif"/>
              </a:rPr>
              <a:t>Pretrained CNN</a:t>
            </a:r>
            <a:endParaRPr>
              <a:latin typeface="PT Serif"/>
              <a:ea typeface="PT Serif"/>
              <a:cs typeface="PT Serif"/>
              <a:sym typeface="PT Serif"/>
            </a:endParaRPr>
          </a:p>
          <a:p>
            <a:pPr marL="457200" lvl="0" indent="-317500" algn="l" rtl="0">
              <a:spcBef>
                <a:spcPts val="0"/>
              </a:spcBef>
              <a:spcAft>
                <a:spcPts val="0"/>
              </a:spcAft>
              <a:buSzPts val="1400"/>
              <a:buFont typeface="PT Serif"/>
              <a:buChar char="●"/>
            </a:pPr>
            <a:r>
              <a:rPr lang="en">
                <a:latin typeface="PT Serif"/>
                <a:ea typeface="PT Serif"/>
                <a:cs typeface="PT Serif"/>
                <a:sym typeface="PT Serif"/>
              </a:rPr>
              <a:t>Self-supervised CNN</a:t>
            </a:r>
            <a:endParaRPr>
              <a:latin typeface="PT Serif"/>
              <a:ea typeface="PT Serif"/>
              <a:cs typeface="PT Serif"/>
              <a:sym typeface="PT Serif"/>
            </a:endParaRPr>
          </a:p>
        </p:txBody>
      </p:sp>
      <p:sp>
        <p:nvSpPr>
          <p:cNvPr id="162" name="Google Shape;162;p18"/>
          <p:cNvSpPr/>
          <p:nvPr/>
        </p:nvSpPr>
        <p:spPr>
          <a:xfrm>
            <a:off x="5981500" y="1908013"/>
            <a:ext cx="140100" cy="910200"/>
          </a:xfrm>
          <a:prstGeom prst="cube">
            <a:avLst>
              <a:gd name="adj" fmla="val 25000"/>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8"/>
          <p:cNvSpPr/>
          <p:nvPr/>
        </p:nvSpPr>
        <p:spPr>
          <a:xfrm>
            <a:off x="6425600" y="3683438"/>
            <a:ext cx="140100" cy="910200"/>
          </a:xfrm>
          <a:prstGeom prst="cube">
            <a:avLst>
              <a:gd name="adj" fmla="val 25000"/>
            </a:avLst>
          </a:prstGeom>
          <a:solidFill>
            <a:srgbClr val="F4CCCC"/>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8"/>
          <p:cNvSpPr/>
          <p:nvPr/>
        </p:nvSpPr>
        <p:spPr>
          <a:xfrm>
            <a:off x="6203550" y="1908000"/>
            <a:ext cx="140100" cy="910200"/>
          </a:xfrm>
          <a:prstGeom prst="cube">
            <a:avLst>
              <a:gd name="adj" fmla="val 25000"/>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8"/>
          <p:cNvSpPr/>
          <p:nvPr/>
        </p:nvSpPr>
        <p:spPr>
          <a:xfrm>
            <a:off x="6425600" y="1907988"/>
            <a:ext cx="140100" cy="910200"/>
          </a:xfrm>
          <a:prstGeom prst="cube">
            <a:avLst>
              <a:gd name="adj" fmla="val 25000"/>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8"/>
          <p:cNvSpPr/>
          <p:nvPr/>
        </p:nvSpPr>
        <p:spPr>
          <a:xfrm>
            <a:off x="6647650" y="1907988"/>
            <a:ext cx="140100" cy="910200"/>
          </a:xfrm>
          <a:prstGeom prst="cube">
            <a:avLst>
              <a:gd name="adj" fmla="val 25000"/>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8"/>
          <p:cNvSpPr/>
          <p:nvPr/>
        </p:nvSpPr>
        <p:spPr>
          <a:xfrm>
            <a:off x="6869700" y="1907988"/>
            <a:ext cx="140100" cy="910200"/>
          </a:xfrm>
          <a:prstGeom prst="cube">
            <a:avLst>
              <a:gd name="adj" fmla="val 25000"/>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68" name="Google Shape;168;p18"/>
          <p:cNvCxnSpPr>
            <a:stCxn id="160" idx="3"/>
            <a:endCxn id="163" idx="2"/>
          </p:cNvCxnSpPr>
          <p:nvPr/>
        </p:nvCxnSpPr>
        <p:spPr>
          <a:xfrm>
            <a:off x="5114275" y="4138538"/>
            <a:ext cx="1311300" cy="17400"/>
          </a:xfrm>
          <a:prstGeom prst="straightConnector1">
            <a:avLst/>
          </a:prstGeom>
          <a:noFill/>
          <a:ln w="9525" cap="flat" cmpd="sng">
            <a:solidFill>
              <a:schemeClr val="dk2"/>
            </a:solidFill>
            <a:prstDash val="solid"/>
            <a:round/>
            <a:headEnd type="none" w="med" len="med"/>
            <a:tailEnd type="triangle" w="med" len="med"/>
          </a:ln>
        </p:spPr>
      </p:cxnSp>
      <p:cxnSp>
        <p:nvCxnSpPr>
          <p:cNvPr id="169" name="Google Shape;169;p18"/>
          <p:cNvCxnSpPr>
            <a:stCxn id="157" idx="3"/>
            <a:endCxn id="162" idx="2"/>
          </p:cNvCxnSpPr>
          <p:nvPr/>
        </p:nvCxnSpPr>
        <p:spPr>
          <a:xfrm rot="10800000" flipH="1">
            <a:off x="5114275" y="2380538"/>
            <a:ext cx="867300" cy="437700"/>
          </a:xfrm>
          <a:prstGeom prst="straightConnector1">
            <a:avLst/>
          </a:prstGeom>
          <a:noFill/>
          <a:ln w="9525" cap="flat" cmpd="sng">
            <a:solidFill>
              <a:schemeClr val="dk2"/>
            </a:solidFill>
            <a:prstDash val="solid"/>
            <a:round/>
            <a:headEnd type="none" w="med" len="med"/>
            <a:tailEnd type="triangle" w="med" len="med"/>
          </a:ln>
        </p:spPr>
      </p:cxnSp>
      <p:cxnSp>
        <p:nvCxnSpPr>
          <p:cNvPr id="170" name="Google Shape;170;p18"/>
          <p:cNvCxnSpPr/>
          <p:nvPr/>
        </p:nvCxnSpPr>
        <p:spPr>
          <a:xfrm rot="-5400000" flipH="1">
            <a:off x="6229775" y="3278375"/>
            <a:ext cx="1899600" cy="104400"/>
          </a:xfrm>
          <a:prstGeom prst="bentConnector3">
            <a:avLst>
              <a:gd name="adj1" fmla="val 0"/>
            </a:avLst>
          </a:prstGeom>
          <a:noFill/>
          <a:ln w="9525" cap="flat" cmpd="sng">
            <a:solidFill>
              <a:schemeClr val="dk2"/>
            </a:solidFill>
            <a:prstDash val="solid"/>
            <a:round/>
            <a:headEnd type="none" w="med" len="med"/>
            <a:tailEnd type="none" w="med" len="med"/>
          </a:ln>
        </p:spPr>
      </p:cxnSp>
      <p:cxnSp>
        <p:nvCxnSpPr>
          <p:cNvPr id="171" name="Google Shape;171;p18"/>
          <p:cNvCxnSpPr/>
          <p:nvPr/>
        </p:nvCxnSpPr>
        <p:spPr>
          <a:xfrm rot="5400000">
            <a:off x="6230825" y="3283625"/>
            <a:ext cx="1897500" cy="93900"/>
          </a:xfrm>
          <a:prstGeom prst="bentConnector3">
            <a:avLst>
              <a:gd name="adj1" fmla="val 99657"/>
            </a:avLst>
          </a:prstGeom>
          <a:noFill/>
          <a:ln w="9525" cap="flat" cmpd="sng">
            <a:solidFill>
              <a:schemeClr val="dk2"/>
            </a:solidFill>
            <a:prstDash val="solid"/>
            <a:round/>
            <a:headEnd type="none" w="med" len="med"/>
            <a:tailEnd type="none" w="med" len="med"/>
          </a:ln>
        </p:spPr>
      </p:cxnSp>
      <p:cxnSp>
        <p:nvCxnSpPr>
          <p:cNvPr id="172" name="Google Shape;172;p18"/>
          <p:cNvCxnSpPr/>
          <p:nvPr/>
        </p:nvCxnSpPr>
        <p:spPr>
          <a:xfrm>
            <a:off x="7231775" y="3327425"/>
            <a:ext cx="239100" cy="6300"/>
          </a:xfrm>
          <a:prstGeom prst="straightConnector1">
            <a:avLst/>
          </a:prstGeom>
          <a:noFill/>
          <a:ln w="9525" cap="flat" cmpd="sng">
            <a:solidFill>
              <a:schemeClr val="dk2"/>
            </a:solidFill>
            <a:prstDash val="solid"/>
            <a:round/>
            <a:headEnd type="none" w="med" len="med"/>
            <a:tailEnd type="none" w="med" len="med"/>
          </a:ln>
        </p:spPr>
      </p:cxnSp>
      <p:sp>
        <p:nvSpPr>
          <p:cNvPr id="173" name="Google Shape;173;p18"/>
          <p:cNvSpPr txBox="1"/>
          <p:nvPr/>
        </p:nvSpPr>
        <p:spPr>
          <a:xfrm>
            <a:off x="7541125" y="3130475"/>
            <a:ext cx="9135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Distance</a:t>
            </a:r>
            <a:endParaRPr>
              <a:latin typeface="PT Serif"/>
              <a:ea typeface="PT Serif"/>
              <a:cs typeface="PT Serif"/>
              <a:sym typeface="PT Serif"/>
            </a:endParaRPr>
          </a:p>
        </p:txBody>
      </p:sp>
      <p:sp>
        <p:nvSpPr>
          <p:cNvPr id="174" name="Google Shape;174;p18"/>
          <p:cNvSpPr txBox="1"/>
          <p:nvPr/>
        </p:nvSpPr>
        <p:spPr>
          <a:xfrm>
            <a:off x="1384213" y="3239263"/>
            <a:ext cx="12780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normal samples</a:t>
            </a:r>
            <a:endParaRPr sz="1200">
              <a:latin typeface="PT Serif"/>
              <a:ea typeface="PT Serif"/>
              <a:cs typeface="PT Serif"/>
              <a:sym typeface="PT Serif"/>
            </a:endParaRPr>
          </a:p>
        </p:txBody>
      </p:sp>
      <p:sp>
        <p:nvSpPr>
          <p:cNvPr id="160" name="Google Shape;160;p18"/>
          <p:cNvSpPr/>
          <p:nvPr/>
        </p:nvSpPr>
        <p:spPr>
          <a:xfrm>
            <a:off x="3787075" y="3807938"/>
            <a:ext cx="1327200" cy="661200"/>
          </a:xfrm>
          <a:prstGeom prst="roundRect">
            <a:avLst>
              <a:gd name="adj" fmla="val 16667"/>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a:t>CNN</a:t>
            </a:r>
            <a:endParaRPr sz="1800"/>
          </a:p>
        </p:txBody>
      </p:sp>
      <p:cxnSp>
        <p:nvCxnSpPr>
          <p:cNvPr id="175" name="Google Shape;175;p18"/>
          <p:cNvCxnSpPr/>
          <p:nvPr/>
        </p:nvCxnSpPr>
        <p:spPr>
          <a:xfrm rot="10800000" flipH="1">
            <a:off x="1354150" y="3593050"/>
            <a:ext cx="5586300" cy="9900"/>
          </a:xfrm>
          <a:prstGeom prst="straightConnector1">
            <a:avLst/>
          </a:prstGeom>
          <a:noFill/>
          <a:ln w="19050" cap="flat" cmpd="sng">
            <a:solidFill>
              <a:schemeClr val="dk2"/>
            </a:solidFill>
            <a:prstDash val="dash"/>
            <a:round/>
            <a:headEnd type="none" w="med" len="med"/>
            <a:tailEnd type="none" w="med" len="med"/>
          </a:ln>
        </p:spPr>
      </p:cxnSp>
      <p:sp>
        <p:nvSpPr>
          <p:cNvPr id="176" name="Google Shape;176;p18"/>
          <p:cNvSpPr txBox="1"/>
          <p:nvPr/>
        </p:nvSpPr>
        <p:spPr>
          <a:xfrm>
            <a:off x="465150" y="2655800"/>
            <a:ext cx="687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Train</a:t>
            </a:r>
            <a:endParaRPr>
              <a:latin typeface="PT Serif"/>
              <a:ea typeface="PT Serif"/>
              <a:cs typeface="PT Serif"/>
              <a:sym typeface="PT Serif"/>
            </a:endParaRPr>
          </a:p>
        </p:txBody>
      </p:sp>
      <p:sp>
        <p:nvSpPr>
          <p:cNvPr id="177" name="Google Shape;177;p18"/>
          <p:cNvSpPr txBox="1"/>
          <p:nvPr/>
        </p:nvSpPr>
        <p:spPr>
          <a:xfrm>
            <a:off x="465150" y="3762700"/>
            <a:ext cx="687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Test</a:t>
            </a:r>
            <a:endParaRPr>
              <a:latin typeface="PT Serif"/>
              <a:ea typeface="PT Serif"/>
              <a:cs typeface="PT Serif"/>
              <a:sym typeface="PT Serif"/>
            </a:endParaRPr>
          </a:p>
        </p:txBody>
      </p:sp>
      <p:sp>
        <p:nvSpPr>
          <p:cNvPr id="178" name="Google Shape;178;p18"/>
          <p:cNvSpPr txBox="1"/>
          <p:nvPr/>
        </p:nvSpPr>
        <p:spPr>
          <a:xfrm>
            <a:off x="1253276" y="4383125"/>
            <a:ext cx="13647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abnormal sample</a:t>
            </a:r>
            <a:endParaRPr sz="1200">
              <a:latin typeface="PT Serif"/>
              <a:ea typeface="PT Serif"/>
              <a:cs typeface="PT Serif"/>
              <a:sym typeface="PT Serif"/>
            </a:endParaRPr>
          </a:p>
        </p:txBody>
      </p:sp>
      <p:sp>
        <p:nvSpPr>
          <p:cNvPr id="179" name="Google Shape;179;p18"/>
          <p:cNvSpPr txBox="1"/>
          <p:nvPr/>
        </p:nvSpPr>
        <p:spPr>
          <a:xfrm>
            <a:off x="5698550" y="2823550"/>
            <a:ext cx="1594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normal embeddings</a:t>
            </a:r>
            <a:endParaRPr sz="1200">
              <a:latin typeface="PT Serif"/>
              <a:ea typeface="PT Serif"/>
              <a:cs typeface="PT Serif"/>
              <a:sym typeface="PT Serif"/>
            </a:endParaRPr>
          </a:p>
        </p:txBody>
      </p:sp>
      <p:sp>
        <p:nvSpPr>
          <p:cNvPr id="180" name="Google Shape;180;p18"/>
          <p:cNvSpPr txBox="1"/>
          <p:nvPr/>
        </p:nvSpPr>
        <p:spPr>
          <a:xfrm>
            <a:off x="5629700" y="4554475"/>
            <a:ext cx="17319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abnormal embeddings</a:t>
            </a:r>
            <a:endParaRPr sz="1200">
              <a:latin typeface="PT Serif"/>
              <a:ea typeface="PT Serif"/>
              <a:cs typeface="PT Serif"/>
              <a:sym typeface="PT Serif"/>
            </a:endParaRPr>
          </a:p>
        </p:txBody>
      </p:sp>
      <p:sp>
        <p:nvSpPr>
          <p:cNvPr id="181" name="Google Shape;181;p18"/>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9"/>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sp>
        <p:nvSpPr>
          <p:cNvPr id="187" name="Google Shape;187;p19"/>
          <p:cNvSpPr txBox="1">
            <a:spLocks noGrp="1"/>
          </p:cNvSpPr>
          <p:nvPr>
            <p:ph type="body" idx="1"/>
          </p:nvPr>
        </p:nvSpPr>
        <p:spPr>
          <a:xfrm>
            <a:off x="388950" y="1038000"/>
            <a:ext cx="8051400" cy="4617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rgbClr val="1D1D1B"/>
              </a:buClr>
              <a:buSzPts val="1800"/>
              <a:buChar char="●"/>
            </a:pPr>
            <a:r>
              <a:rPr lang="en" sz="1800">
                <a:solidFill>
                  <a:srgbClr val="1D1D1B"/>
                </a:solidFill>
              </a:rPr>
              <a:t>Why pretrained model?</a:t>
            </a:r>
            <a:endParaRPr sz="1800">
              <a:solidFill>
                <a:srgbClr val="1D1D1B"/>
              </a:solidFill>
            </a:endParaRPr>
          </a:p>
        </p:txBody>
      </p:sp>
      <p:pic>
        <p:nvPicPr>
          <p:cNvPr id="188" name="Google Shape;188;p19"/>
          <p:cNvPicPr preferRelativeResize="0"/>
          <p:nvPr/>
        </p:nvPicPr>
        <p:blipFill>
          <a:blip r:embed="rId3">
            <a:alphaModFix/>
          </a:blip>
          <a:stretch>
            <a:fillRect/>
          </a:stretch>
        </p:blipFill>
        <p:spPr>
          <a:xfrm>
            <a:off x="2129325" y="1814175"/>
            <a:ext cx="4885349" cy="2861850"/>
          </a:xfrm>
          <a:prstGeom prst="rect">
            <a:avLst/>
          </a:prstGeom>
          <a:noFill/>
          <a:ln>
            <a:noFill/>
          </a:ln>
        </p:spPr>
      </p:pic>
      <p:sp>
        <p:nvSpPr>
          <p:cNvPr id="189" name="Google Shape;189;p19"/>
          <p:cNvSpPr txBox="1"/>
          <p:nvPr/>
        </p:nvSpPr>
        <p:spPr>
          <a:xfrm>
            <a:off x="736350" y="4682200"/>
            <a:ext cx="76713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solidFill>
                  <a:schemeClr val="dk1"/>
                </a:solidFill>
                <a:latin typeface="PT Serif"/>
                <a:ea typeface="PT Serif"/>
                <a:cs typeface="PT Serif"/>
                <a:sym typeface="PT Serif"/>
              </a:rPr>
              <a:t>Liron Bergman, Niv Cohen, and Yedid Hoshen. "Deep nearest neighbor anomaly detection." arXiv preprint arXiv:2002.10445 (2020).</a:t>
            </a: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latin typeface="PT Serif"/>
              <a:ea typeface="PT Serif"/>
              <a:cs typeface="PT Serif"/>
              <a:sym typeface="PT Serif"/>
            </a:endParaRPr>
          </a:p>
          <a:p>
            <a:pPr marL="0" lvl="0" indent="0" algn="l" rtl="0">
              <a:spcBef>
                <a:spcPts val="0"/>
              </a:spcBef>
              <a:spcAft>
                <a:spcPts val="0"/>
              </a:spcAft>
              <a:buNone/>
            </a:pPr>
            <a:endParaRPr sz="1200" i="1">
              <a:latin typeface="PT Serif"/>
              <a:ea typeface="PT Serif"/>
              <a:cs typeface="PT Serif"/>
              <a:sym typeface="PT Serif"/>
            </a:endParaRPr>
          </a:p>
        </p:txBody>
      </p:sp>
      <p:sp>
        <p:nvSpPr>
          <p:cNvPr id="190" name="Google Shape;190;p19"/>
          <p:cNvSpPr txBox="1"/>
          <p:nvPr/>
        </p:nvSpPr>
        <p:spPr>
          <a:xfrm>
            <a:off x="2105250" y="1444875"/>
            <a:ext cx="49335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200">
              <a:latin typeface="PT Serif"/>
              <a:ea typeface="PT Serif"/>
              <a:cs typeface="PT Serif"/>
              <a:sym typeface="PT Serif"/>
            </a:endParaRPr>
          </a:p>
        </p:txBody>
      </p:sp>
      <p:sp>
        <p:nvSpPr>
          <p:cNvPr id="191" name="Google Shape;191;p19"/>
          <p:cNvSpPr txBox="1"/>
          <p:nvPr/>
        </p:nvSpPr>
        <p:spPr>
          <a:xfrm>
            <a:off x="736350" y="1483075"/>
            <a:ext cx="71823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600"/>
              </a:spcBef>
              <a:spcAft>
                <a:spcPts val="0"/>
              </a:spcAft>
              <a:buNone/>
            </a:pPr>
            <a:r>
              <a:rPr lang="en">
                <a:solidFill>
                  <a:schemeClr val="hlink"/>
                </a:solidFill>
                <a:latin typeface="PT Serif"/>
                <a:ea typeface="PT Serif"/>
                <a:cs typeface="PT Serif"/>
                <a:sym typeface="PT Serif"/>
              </a:rPr>
              <a:t> ( CIFAR10  )                   SVDD                          Geometric           Imagenet pre-trained</a:t>
            </a:r>
            <a:endParaRPr/>
          </a:p>
        </p:txBody>
      </p:sp>
      <p:sp>
        <p:nvSpPr>
          <p:cNvPr id="192" name="Google Shape;192;p19"/>
          <p:cNvSpPr txBox="1"/>
          <p:nvPr/>
        </p:nvSpPr>
        <p:spPr>
          <a:xfrm>
            <a:off x="736350" y="2295450"/>
            <a:ext cx="13545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600"/>
              </a:spcBef>
              <a:spcAft>
                <a:spcPts val="0"/>
              </a:spcAft>
              <a:buNone/>
            </a:pPr>
            <a:r>
              <a:rPr lang="en">
                <a:solidFill>
                  <a:schemeClr val="hlink"/>
                </a:solidFill>
                <a:latin typeface="PT Serif"/>
                <a:ea typeface="PT Serif"/>
                <a:cs typeface="PT Serif"/>
                <a:sym typeface="PT Serif"/>
              </a:rPr>
              <a:t>Airplane</a:t>
            </a:r>
            <a:endParaRPr>
              <a:latin typeface="PT Serif"/>
              <a:ea typeface="PT Serif"/>
              <a:cs typeface="PT Serif"/>
              <a:sym typeface="PT Serif"/>
            </a:endParaRPr>
          </a:p>
        </p:txBody>
      </p:sp>
      <p:sp>
        <p:nvSpPr>
          <p:cNvPr id="193" name="Google Shape;193;p19"/>
          <p:cNvSpPr txBox="1"/>
          <p:nvPr/>
        </p:nvSpPr>
        <p:spPr>
          <a:xfrm>
            <a:off x="736350" y="3766625"/>
            <a:ext cx="1433700" cy="400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600"/>
              </a:spcBef>
              <a:spcAft>
                <a:spcPts val="0"/>
              </a:spcAft>
              <a:buNone/>
            </a:pPr>
            <a:r>
              <a:rPr lang="en">
                <a:solidFill>
                  <a:schemeClr val="hlink"/>
                </a:solidFill>
                <a:latin typeface="PT Serif"/>
                <a:ea typeface="PT Serif"/>
                <a:cs typeface="PT Serif"/>
                <a:sym typeface="PT Serif"/>
              </a:rPr>
              <a:t>Automobile</a:t>
            </a:r>
            <a:endParaRPr>
              <a:latin typeface="PT Serif"/>
              <a:ea typeface="PT Serif"/>
              <a:cs typeface="PT Serif"/>
              <a:sym typeface="PT Serif"/>
            </a:endParaRPr>
          </a:p>
        </p:txBody>
      </p:sp>
      <p:sp>
        <p:nvSpPr>
          <p:cNvPr id="194" name="Google Shape;194;p19"/>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0"/>
          <p:cNvSpPr txBox="1">
            <a:spLocks noGrp="1"/>
          </p:cNvSpPr>
          <p:nvPr>
            <p:ph type="title"/>
          </p:nvPr>
        </p:nvSpPr>
        <p:spPr>
          <a:xfrm>
            <a:off x="388955" y="338306"/>
            <a:ext cx="8366100" cy="7626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400" b="1"/>
              <a:t> </a:t>
            </a:r>
            <a:r>
              <a:rPr lang="en" sz="2400" b="1">
                <a:latin typeface="PT Serif"/>
                <a:ea typeface="PT Serif"/>
                <a:cs typeface="PT Serif"/>
                <a:sym typeface="PT Serif"/>
              </a:rPr>
              <a:t>2.1 Locally aware patch features</a:t>
            </a:r>
            <a:endParaRPr sz="2400" b="1">
              <a:latin typeface="PT Serif"/>
              <a:ea typeface="PT Serif"/>
              <a:cs typeface="PT Serif"/>
              <a:sym typeface="PT Serif"/>
            </a:endParaRPr>
          </a:p>
        </p:txBody>
      </p:sp>
      <p:sp>
        <p:nvSpPr>
          <p:cNvPr id="200" name="Google Shape;200;p20"/>
          <p:cNvSpPr txBox="1">
            <a:spLocks noGrp="1"/>
          </p:cNvSpPr>
          <p:nvPr>
            <p:ph type="body" idx="1"/>
          </p:nvPr>
        </p:nvSpPr>
        <p:spPr>
          <a:xfrm>
            <a:off x="388950" y="1038000"/>
            <a:ext cx="8051400" cy="2019600"/>
          </a:xfrm>
          <a:prstGeom prst="rect">
            <a:avLst/>
          </a:prstGeom>
        </p:spPr>
        <p:txBody>
          <a:bodyPr spcFirstLastPara="1" wrap="square" lIns="91425" tIns="91425" rIns="91425" bIns="91425" anchor="ctr" anchorCtr="0">
            <a:spAutoFit/>
          </a:bodyPr>
          <a:lstStyle/>
          <a:p>
            <a:pPr marL="457200" lvl="0" indent="-342900" algn="l" rtl="0">
              <a:lnSpc>
                <a:spcPct val="115000"/>
              </a:lnSpc>
              <a:spcBef>
                <a:spcPts val="600"/>
              </a:spcBef>
              <a:spcAft>
                <a:spcPts val="0"/>
              </a:spcAft>
              <a:buClr>
                <a:srgbClr val="1D1D1B"/>
              </a:buClr>
              <a:buSzPts val="1800"/>
              <a:buChar char="●"/>
            </a:pPr>
            <a:r>
              <a:rPr lang="en" sz="1800">
                <a:solidFill>
                  <a:srgbClr val="1D1D1B"/>
                </a:solidFill>
              </a:rPr>
              <a:t> </a:t>
            </a:r>
            <a:r>
              <a:rPr lang="en" sz="1800" u="sng">
                <a:solidFill>
                  <a:srgbClr val="1D1D1B"/>
                </a:solidFill>
              </a:rPr>
              <a:t>0</a:t>
            </a:r>
            <a:r>
              <a:rPr lang="en" sz="1800">
                <a:solidFill>
                  <a:srgbClr val="1D1D1B"/>
                </a:solidFill>
              </a:rPr>
              <a:t>: nominal, </a:t>
            </a:r>
            <a:r>
              <a:rPr lang="en" sz="1800" u="sng">
                <a:solidFill>
                  <a:srgbClr val="1D1D1B"/>
                </a:solidFill>
              </a:rPr>
              <a:t>1</a:t>
            </a:r>
            <a:r>
              <a:rPr lang="en" sz="1800">
                <a:solidFill>
                  <a:srgbClr val="1D1D1B"/>
                </a:solidFill>
              </a:rPr>
              <a:t>: anomalous</a:t>
            </a:r>
            <a:endParaRPr sz="1800">
              <a:solidFill>
                <a:srgbClr val="1D1D1B"/>
              </a:solidFill>
            </a:endParaRPr>
          </a:p>
          <a:p>
            <a:pPr marL="457200" lvl="0" indent="-342900" algn="l" rtl="0">
              <a:lnSpc>
                <a:spcPct val="115000"/>
              </a:lnSpc>
              <a:spcBef>
                <a:spcPts val="0"/>
              </a:spcBef>
              <a:spcAft>
                <a:spcPts val="0"/>
              </a:spcAft>
              <a:buClr>
                <a:srgbClr val="1D1D1B"/>
              </a:buClr>
              <a:buSzPts val="1800"/>
              <a:buChar char="●"/>
            </a:pPr>
            <a:r>
              <a:rPr lang="en" sz="1800">
                <a:solidFill>
                  <a:srgbClr val="1D1D1B"/>
                </a:solidFill>
              </a:rPr>
              <a:t>       : the set of all </a:t>
            </a:r>
            <a:r>
              <a:rPr lang="en" sz="1800" b="1">
                <a:solidFill>
                  <a:srgbClr val="1D1D1B"/>
                </a:solidFill>
              </a:rPr>
              <a:t>nominal</a:t>
            </a:r>
            <a:r>
              <a:rPr lang="en" sz="1800">
                <a:solidFill>
                  <a:srgbClr val="1D1D1B"/>
                </a:solidFill>
              </a:rPr>
              <a:t> images</a:t>
            </a:r>
            <a:endParaRPr sz="1800">
              <a:solidFill>
                <a:srgbClr val="1D1D1B"/>
              </a:solidFill>
            </a:endParaRPr>
          </a:p>
          <a:p>
            <a:pPr marL="457200" lvl="0" indent="-342900" algn="l" rtl="0">
              <a:lnSpc>
                <a:spcPct val="115000"/>
              </a:lnSpc>
              <a:spcBef>
                <a:spcPts val="0"/>
              </a:spcBef>
              <a:spcAft>
                <a:spcPts val="0"/>
              </a:spcAft>
              <a:buClr>
                <a:srgbClr val="1D1D1B"/>
              </a:buClr>
              <a:buSzPts val="1800"/>
              <a:buChar char="●"/>
            </a:pPr>
            <a:r>
              <a:rPr lang="en" sz="1800">
                <a:solidFill>
                  <a:srgbClr val="1D1D1B"/>
                </a:solidFill>
              </a:rPr>
              <a:t>       : the set of samples provided at </a:t>
            </a:r>
            <a:r>
              <a:rPr lang="en" sz="1800" b="1">
                <a:solidFill>
                  <a:srgbClr val="1D1D1B"/>
                </a:solidFill>
              </a:rPr>
              <a:t>test time</a:t>
            </a:r>
            <a:endParaRPr sz="1800" b="1">
              <a:solidFill>
                <a:srgbClr val="1D1D1B"/>
              </a:solidFill>
            </a:endParaRPr>
          </a:p>
          <a:p>
            <a:pPr marL="457200" lvl="0" indent="-342900" algn="l" rtl="0">
              <a:lnSpc>
                <a:spcPct val="115000"/>
              </a:lnSpc>
              <a:spcBef>
                <a:spcPts val="0"/>
              </a:spcBef>
              <a:spcAft>
                <a:spcPts val="0"/>
              </a:spcAft>
              <a:buSzPts val="1800"/>
              <a:buChar char="●"/>
            </a:pPr>
            <a:r>
              <a:rPr lang="en" sz="1800"/>
              <a:t>    : A pre-trained network on ImageNet</a:t>
            </a:r>
            <a:endParaRPr sz="1800"/>
          </a:p>
          <a:p>
            <a:pPr marL="914400" lvl="1" indent="-330200" algn="l" rtl="0">
              <a:lnSpc>
                <a:spcPct val="115000"/>
              </a:lnSpc>
              <a:spcBef>
                <a:spcPts val="0"/>
              </a:spcBef>
              <a:spcAft>
                <a:spcPts val="0"/>
              </a:spcAft>
              <a:buSzPts val="1600"/>
              <a:buChar char="○"/>
            </a:pPr>
            <a:r>
              <a:rPr lang="en" sz="1600"/>
              <a:t>{ ResNet50, WideResnet-50 }</a:t>
            </a:r>
            <a:endParaRPr sz="1600"/>
          </a:p>
          <a:p>
            <a:pPr marL="457200" lvl="0" indent="-342900" algn="l" rtl="0">
              <a:lnSpc>
                <a:spcPct val="115000"/>
              </a:lnSpc>
              <a:spcBef>
                <a:spcPts val="0"/>
              </a:spcBef>
              <a:spcAft>
                <a:spcPts val="0"/>
              </a:spcAft>
              <a:buSzPts val="1800"/>
              <a:buChar char="●"/>
            </a:pPr>
            <a:r>
              <a:rPr lang="en" sz="1800"/>
              <a:t>                       , where                     </a:t>
            </a:r>
            <a:endParaRPr sz="1800"/>
          </a:p>
        </p:txBody>
      </p:sp>
      <p:pic>
        <p:nvPicPr>
          <p:cNvPr id="201" name="Google Shape;201;p20"/>
          <p:cNvPicPr preferRelativeResize="0"/>
          <p:nvPr/>
        </p:nvPicPr>
        <p:blipFill>
          <a:blip r:embed="rId3">
            <a:alphaModFix/>
          </a:blip>
          <a:stretch>
            <a:fillRect/>
          </a:stretch>
        </p:blipFill>
        <p:spPr>
          <a:xfrm>
            <a:off x="951000" y="1474313"/>
            <a:ext cx="333025" cy="236325"/>
          </a:xfrm>
          <a:prstGeom prst="rect">
            <a:avLst/>
          </a:prstGeom>
          <a:noFill/>
          <a:ln>
            <a:noFill/>
          </a:ln>
        </p:spPr>
      </p:pic>
      <p:pic>
        <p:nvPicPr>
          <p:cNvPr id="202" name="Google Shape;202;p20"/>
          <p:cNvPicPr preferRelativeResize="0"/>
          <p:nvPr/>
        </p:nvPicPr>
        <p:blipFill>
          <a:blip r:embed="rId4">
            <a:alphaModFix/>
          </a:blip>
          <a:stretch>
            <a:fillRect/>
          </a:stretch>
        </p:blipFill>
        <p:spPr>
          <a:xfrm>
            <a:off x="4509400" y="1474313"/>
            <a:ext cx="1672629" cy="236325"/>
          </a:xfrm>
          <a:prstGeom prst="rect">
            <a:avLst/>
          </a:prstGeom>
          <a:noFill/>
          <a:ln>
            <a:noFill/>
          </a:ln>
        </p:spPr>
      </p:pic>
      <p:pic>
        <p:nvPicPr>
          <p:cNvPr id="203" name="Google Shape;203;p20"/>
          <p:cNvPicPr preferRelativeResize="0"/>
          <p:nvPr/>
        </p:nvPicPr>
        <p:blipFill>
          <a:blip r:embed="rId5">
            <a:alphaModFix/>
          </a:blip>
          <a:stretch>
            <a:fillRect/>
          </a:stretch>
        </p:blipFill>
        <p:spPr>
          <a:xfrm>
            <a:off x="5574000" y="1752413"/>
            <a:ext cx="2157851" cy="243825"/>
          </a:xfrm>
          <a:prstGeom prst="rect">
            <a:avLst/>
          </a:prstGeom>
          <a:noFill/>
          <a:ln>
            <a:noFill/>
          </a:ln>
        </p:spPr>
      </p:pic>
      <p:pic>
        <p:nvPicPr>
          <p:cNvPr id="204" name="Google Shape;204;p20"/>
          <p:cNvPicPr preferRelativeResize="0"/>
          <p:nvPr/>
        </p:nvPicPr>
        <p:blipFill>
          <a:blip r:embed="rId6">
            <a:alphaModFix/>
          </a:blip>
          <a:stretch>
            <a:fillRect/>
          </a:stretch>
        </p:blipFill>
        <p:spPr>
          <a:xfrm>
            <a:off x="956125" y="1756175"/>
            <a:ext cx="322781" cy="236325"/>
          </a:xfrm>
          <a:prstGeom prst="rect">
            <a:avLst/>
          </a:prstGeom>
          <a:noFill/>
          <a:ln>
            <a:noFill/>
          </a:ln>
        </p:spPr>
      </p:pic>
      <p:pic>
        <p:nvPicPr>
          <p:cNvPr id="205" name="Google Shape;205;p20"/>
          <p:cNvPicPr preferRelativeResize="0"/>
          <p:nvPr/>
        </p:nvPicPr>
        <p:blipFill>
          <a:blip r:embed="rId7">
            <a:alphaModFix/>
          </a:blip>
          <a:stretch>
            <a:fillRect/>
          </a:stretch>
        </p:blipFill>
        <p:spPr>
          <a:xfrm>
            <a:off x="951000" y="2084063"/>
            <a:ext cx="178600" cy="271100"/>
          </a:xfrm>
          <a:prstGeom prst="rect">
            <a:avLst/>
          </a:prstGeom>
          <a:noFill/>
          <a:ln>
            <a:noFill/>
          </a:ln>
        </p:spPr>
      </p:pic>
      <p:pic>
        <p:nvPicPr>
          <p:cNvPr id="206" name="Google Shape;206;p20"/>
          <p:cNvPicPr preferRelativeResize="0"/>
          <p:nvPr/>
        </p:nvPicPr>
        <p:blipFill>
          <a:blip r:embed="rId8">
            <a:alphaModFix/>
          </a:blip>
          <a:stretch>
            <a:fillRect/>
          </a:stretch>
        </p:blipFill>
        <p:spPr>
          <a:xfrm>
            <a:off x="951000" y="2664700"/>
            <a:ext cx="1239696" cy="271100"/>
          </a:xfrm>
          <a:prstGeom prst="rect">
            <a:avLst/>
          </a:prstGeom>
          <a:noFill/>
          <a:ln>
            <a:noFill/>
          </a:ln>
        </p:spPr>
      </p:pic>
      <p:pic>
        <p:nvPicPr>
          <p:cNvPr id="207" name="Google Shape;207;p20"/>
          <p:cNvPicPr preferRelativeResize="0"/>
          <p:nvPr/>
        </p:nvPicPr>
        <p:blipFill>
          <a:blip r:embed="rId9">
            <a:alphaModFix/>
          </a:blip>
          <a:stretch>
            <a:fillRect/>
          </a:stretch>
        </p:blipFill>
        <p:spPr>
          <a:xfrm>
            <a:off x="3033950" y="2744150"/>
            <a:ext cx="779872" cy="236325"/>
          </a:xfrm>
          <a:prstGeom prst="rect">
            <a:avLst/>
          </a:prstGeom>
          <a:noFill/>
          <a:ln>
            <a:noFill/>
          </a:ln>
        </p:spPr>
      </p:pic>
      <p:sp>
        <p:nvSpPr>
          <p:cNvPr id="208" name="Google Shape;208;p20"/>
          <p:cNvSpPr txBox="1"/>
          <p:nvPr/>
        </p:nvSpPr>
        <p:spPr>
          <a:xfrm>
            <a:off x="736350" y="4499625"/>
            <a:ext cx="7671300" cy="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i="1">
                <a:solidFill>
                  <a:schemeClr val="dk1"/>
                </a:solidFill>
                <a:latin typeface="PT Serif"/>
                <a:ea typeface="PT Serif"/>
                <a:cs typeface="PT Serif"/>
                <a:sym typeface="PT Serif"/>
              </a:rPr>
              <a:t>Sergey Zagoruyko and Nikos Komodakis. Wide Residual Networks. In Richard C. Wilson, Edwin R. Hancock and William A. P. Smith, editors, Proceedings of the British Machine Vision Conference (BMVC), pages 87.1-87.12. BMVA Press, September 2016.</a:t>
            </a:r>
            <a:endParaRPr sz="1200" i="1">
              <a:solidFill>
                <a:schemeClr val="dk1"/>
              </a:solidFill>
              <a:latin typeface="PT Serif"/>
              <a:ea typeface="PT Serif"/>
              <a:cs typeface="PT Serif"/>
              <a:sym typeface="PT Serif"/>
            </a:endParaRPr>
          </a:p>
          <a:p>
            <a:pPr marL="0" lvl="0" indent="0" algn="l" rtl="0">
              <a:spcBef>
                <a:spcPts val="0"/>
              </a:spcBef>
              <a:spcAft>
                <a:spcPts val="0"/>
              </a:spcAft>
              <a:buClr>
                <a:schemeClr val="dk1"/>
              </a:buClr>
              <a:buSzPts val="1100"/>
              <a:buFont typeface="Arial"/>
              <a:buNone/>
            </a:pPr>
            <a:endParaRPr sz="1200" i="1">
              <a:latin typeface="PT Serif"/>
              <a:ea typeface="PT Serif"/>
              <a:cs typeface="PT Serif"/>
              <a:sym typeface="PT Serif"/>
            </a:endParaRPr>
          </a:p>
          <a:p>
            <a:pPr marL="0" lvl="0" indent="0" algn="l" rtl="0">
              <a:spcBef>
                <a:spcPts val="0"/>
              </a:spcBef>
              <a:spcAft>
                <a:spcPts val="0"/>
              </a:spcAft>
              <a:buNone/>
            </a:pPr>
            <a:endParaRPr sz="1200" i="1">
              <a:latin typeface="PT Serif"/>
              <a:ea typeface="PT Serif"/>
              <a:cs typeface="PT Serif"/>
              <a:sym typeface="PT Serif"/>
            </a:endParaRPr>
          </a:p>
        </p:txBody>
      </p:sp>
      <p:pic>
        <p:nvPicPr>
          <p:cNvPr id="209" name="Google Shape;209;p20"/>
          <p:cNvPicPr preferRelativeResize="0"/>
          <p:nvPr/>
        </p:nvPicPr>
        <p:blipFill>
          <a:blip r:embed="rId10">
            <a:alphaModFix/>
          </a:blip>
          <a:stretch>
            <a:fillRect/>
          </a:stretch>
        </p:blipFill>
        <p:spPr>
          <a:xfrm>
            <a:off x="2304939" y="3755134"/>
            <a:ext cx="490486" cy="414221"/>
          </a:xfrm>
          <a:prstGeom prst="rect">
            <a:avLst/>
          </a:prstGeom>
          <a:noFill/>
          <a:ln w="9525" cap="flat" cmpd="sng">
            <a:solidFill>
              <a:schemeClr val="lt1"/>
            </a:solidFill>
            <a:prstDash val="solid"/>
            <a:round/>
            <a:headEnd type="none" w="sm" len="sm"/>
            <a:tailEnd type="none" w="sm" len="sm"/>
          </a:ln>
        </p:spPr>
      </p:pic>
      <p:pic>
        <p:nvPicPr>
          <p:cNvPr id="210" name="Google Shape;210;p20"/>
          <p:cNvPicPr preferRelativeResize="0"/>
          <p:nvPr/>
        </p:nvPicPr>
        <p:blipFill>
          <a:blip r:embed="rId11">
            <a:alphaModFix/>
          </a:blip>
          <a:stretch>
            <a:fillRect/>
          </a:stretch>
        </p:blipFill>
        <p:spPr>
          <a:xfrm>
            <a:off x="2729871" y="3670284"/>
            <a:ext cx="490486" cy="414221"/>
          </a:xfrm>
          <a:prstGeom prst="rect">
            <a:avLst/>
          </a:prstGeom>
          <a:noFill/>
          <a:ln w="9525" cap="flat" cmpd="sng">
            <a:solidFill>
              <a:schemeClr val="lt1"/>
            </a:solidFill>
            <a:prstDash val="solid"/>
            <a:round/>
            <a:headEnd type="none" w="sm" len="sm"/>
            <a:tailEnd type="none" w="sm" len="sm"/>
          </a:ln>
        </p:spPr>
      </p:pic>
      <p:pic>
        <p:nvPicPr>
          <p:cNvPr id="211" name="Google Shape;211;p20"/>
          <p:cNvPicPr preferRelativeResize="0"/>
          <p:nvPr/>
        </p:nvPicPr>
        <p:blipFill>
          <a:blip r:embed="rId12">
            <a:alphaModFix/>
          </a:blip>
          <a:stretch>
            <a:fillRect/>
          </a:stretch>
        </p:blipFill>
        <p:spPr>
          <a:xfrm>
            <a:off x="3165096" y="3514003"/>
            <a:ext cx="490486" cy="414231"/>
          </a:xfrm>
          <a:prstGeom prst="rect">
            <a:avLst/>
          </a:prstGeom>
          <a:noFill/>
          <a:ln w="9525" cap="flat" cmpd="sng">
            <a:solidFill>
              <a:schemeClr val="lt1"/>
            </a:solidFill>
            <a:prstDash val="solid"/>
            <a:round/>
            <a:headEnd type="none" w="sm" len="sm"/>
            <a:tailEnd type="none" w="sm" len="sm"/>
          </a:ln>
        </p:spPr>
      </p:pic>
      <p:pic>
        <p:nvPicPr>
          <p:cNvPr id="212" name="Google Shape;212;p20"/>
          <p:cNvPicPr preferRelativeResize="0"/>
          <p:nvPr/>
        </p:nvPicPr>
        <p:blipFill>
          <a:blip r:embed="rId13">
            <a:alphaModFix/>
          </a:blip>
          <a:stretch>
            <a:fillRect/>
          </a:stretch>
        </p:blipFill>
        <p:spPr>
          <a:xfrm>
            <a:off x="2304937" y="3383049"/>
            <a:ext cx="490486" cy="414221"/>
          </a:xfrm>
          <a:prstGeom prst="rect">
            <a:avLst/>
          </a:prstGeom>
          <a:noFill/>
          <a:ln w="9525" cap="flat" cmpd="sng">
            <a:solidFill>
              <a:schemeClr val="lt1"/>
            </a:solidFill>
            <a:prstDash val="solid"/>
            <a:round/>
            <a:headEnd type="none" w="sm" len="sm"/>
            <a:tailEnd type="none" w="sm" len="sm"/>
          </a:ln>
        </p:spPr>
      </p:pic>
      <p:pic>
        <p:nvPicPr>
          <p:cNvPr id="213" name="Google Shape;213;p20"/>
          <p:cNvPicPr preferRelativeResize="0"/>
          <p:nvPr/>
        </p:nvPicPr>
        <p:blipFill>
          <a:blip r:embed="rId14">
            <a:alphaModFix/>
          </a:blip>
          <a:stretch>
            <a:fillRect/>
          </a:stretch>
        </p:blipFill>
        <p:spPr>
          <a:xfrm>
            <a:off x="2742001" y="3302280"/>
            <a:ext cx="466230" cy="414221"/>
          </a:xfrm>
          <a:prstGeom prst="rect">
            <a:avLst/>
          </a:prstGeom>
          <a:noFill/>
          <a:ln w="9525" cap="flat" cmpd="sng">
            <a:solidFill>
              <a:schemeClr val="lt1"/>
            </a:solidFill>
            <a:prstDash val="solid"/>
            <a:round/>
            <a:headEnd type="none" w="sm" len="sm"/>
            <a:tailEnd type="none" w="sm" len="sm"/>
          </a:ln>
        </p:spPr>
      </p:pic>
      <p:sp>
        <p:nvSpPr>
          <p:cNvPr id="214" name="Google Shape;214;p20"/>
          <p:cNvSpPr/>
          <p:nvPr/>
        </p:nvSpPr>
        <p:spPr>
          <a:xfrm>
            <a:off x="4386250" y="3435825"/>
            <a:ext cx="1635300" cy="570600"/>
          </a:xfrm>
          <a:prstGeom prst="roundRect">
            <a:avLst>
              <a:gd name="adj" fmla="val 16667"/>
            </a:avLst>
          </a:prstGeom>
          <a:solidFill>
            <a:srgbClr val="FCE5C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b="1">
                <a:solidFill>
                  <a:schemeClr val="dk1"/>
                </a:solidFill>
                <a:latin typeface="PT Serif"/>
                <a:ea typeface="PT Serif"/>
                <a:cs typeface="PT Serif"/>
                <a:sym typeface="PT Serif"/>
              </a:rPr>
              <a:t>Pretrained </a:t>
            </a:r>
            <a:r>
              <a:rPr lang="en" b="1"/>
              <a:t>CNN</a:t>
            </a:r>
            <a:endParaRPr b="1"/>
          </a:p>
        </p:txBody>
      </p:sp>
      <p:cxnSp>
        <p:nvCxnSpPr>
          <p:cNvPr id="215" name="Google Shape;215;p20"/>
          <p:cNvCxnSpPr>
            <a:stCxn id="211" idx="3"/>
            <a:endCxn id="214" idx="1"/>
          </p:cNvCxnSpPr>
          <p:nvPr/>
        </p:nvCxnSpPr>
        <p:spPr>
          <a:xfrm>
            <a:off x="3655582" y="3721119"/>
            <a:ext cx="730800" cy="0"/>
          </a:xfrm>
          <a:prstGeom prst="straightConnector1">
            <a:avLst/>
          </a:prstGeom>
          <a:noFill/>
          <a:ln w="9525" cap="flat" cmpd="sng">
            <a:solidFill>
              <a:schemeClr val="dk2"/>
            </a:solidFill>
            <a:prstDash val="solid"/>
            <a:round/>
            <a:headEnd type="none" w="med" len="med"/>
            <a:tailEnd type="triangle" w="med" len="med"/>
          </a:ln>
        </p:spPr>
      </p:cxnSp>
      <p:sp>
        <p:nvSpPr>
          <p:cNvPr id="216" name="Google Shape;216;p20"/>
          <p:cNvSpPr/>
          <p:nvPr/>
        </p:nvSpPr>
        <p:spPr>
          <a:xfrm>
            <a:off x="6869043" y="3302297"/>
            <a:ext cx="136200" cy="785700"/>
          </a:xfrm>
          <a:prstGeom prst="cube">
            <a:avLst>
              <a:gd name="adj" fmla="val 25000"/>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0"/>
          <p:cNvSpPr/>
          <p:nvPr/>
        </p:nvSpPr>
        <p:spPr>
          <a:xfrm>
            <a:off x="7084746" y="3302286"/>
            <a:ext cx="136200" cy="785700"/>
          </a:xfrm>
          <a:prstGeom prst="cube">
            <a:avLst>
              <a:gd name="adj" fmla="val 25000"/>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0"/>
          <p:cNvSpPr/>
          <p:nvPr/>
        </p:nvSpPr>
        <p:spPr>
          <a:xfrm>
            <a:off x="7300449" y="3302275"/>
            <a:ext cx="136200" cy="785700"/>
          </a:xfrm>
          <a:prstGeom prst="cube">
            <a:avLst>
              <a:gd name="adj" fmla="val 25000"/>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0"/>
          <p:cNvSpPr/>
          <p:nvPr/>
        </p:nvSpPr>
        <p:spPr>
          <a:xfrm>
            <a:off x="7516152" y="3302275"/>
            <a:ext cx="136200" cy="785700"/>
          </a:xfrm>
          <a:prstGeom prst="cube">
            <a:avLst>
              <a:gd name="adj" fmla="val 25000"/>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0"/>
          <p:cNvSpPr/>
          <p:nvPr/>
        </p:nvSpPr>
        <p:spPr>
          <a:xfrm>
            <a:off x="7731855" y="3302275"/>
            <a:ext cx="136200" cy="785700"/>
          </a:xfrm>
          <a:prstGeom prst="cube">
            <a:avLst>
              <a:gd name="adj" fmla="val 25000"/>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21" name="Google Shape;221;p20"/>
          <p:cNvCxnSpPr>
            <a:stCxn id="214" idx="3"/>
            <a:endCxn id="216" idx="2"/>
          </p:cNvCxnSpPr>
          <p:nvPr/>
        </p:nvCxnSpPr>
        <p:spPr>
          <a:xfrm rot="10800000" flipH="1">
            <a:off x="6021550" y="3712125"/>
            <a:ext cx="847500" cy="9000"/>
          </a:xfrm>
          <a:prstGeom prst="straightConnector1">
            <a:avLst/>
          </a:prstGeom>
          <a:noFill/>
          <a:ln w="9525" cap="flat" cmpd="sng">
            <a:solidFill>
              <a:schemeClr val="dk2"/>
            </a:solidFill>
            <a:prstDash val="solid"/>
            <a:round/>
            <a:headEnd type="none" w="med" len="med"/>
            <a:tailEnd type="triangle" w="med" len="med"/>
          </a:ln>
        </p:spPr>
      </p:cxnSp>
      <p:sp>
        <p:nvSpPr>
          <p:cNvPr id="222" name="Google Shape;222;p20"/>
          <p:cNvSpPr txBox="1"/>
          <p:nvPr/>
        </p:nvSpPr>
        <p:spPr>
          <a:xfrm>
            <a:off x="2517386" y="4107420"/>
            <a:ext cx="12414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normal sample</a:t>
            </a:r>
            <a:endParaRPr sz="1200">
              <a:latin typeface="PT Serif"/>
              <a:ea typeface="PT Serif"/>
              <a:cs typeface="PT Serif"/>
              <a:sym typeface="PT Serif"/>
            </a:endParaRPr>
          </a:p>
        </p:txBody>
      </p:sp>
      <p:sp>
        <p:nvSpPr>
          <p:cNvPr id="223" name="Google Shape;223;p20"/>
          <p:cNvSpPr txBox="1"/>
          <p:nvPr/>
        </p:nvSpPr>
        <p:spPr>
          <a:xfrm>
            <a:off x="1486750" y="3580928"/>
            <a:ext cx="6678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PT Serif"/>
                <a:ea typeface="PT Serif"/>
                <a:cs typeface="PT Serif"/>
                <a:sym typeface="PT Serif"/>
              </a:rPr>
              <a:t>Train</a:t>
            </a:r>
            <a:endParaRPr>
              <a:latin typeface="PT Serif"/>
              <a:ea typeface="PT Serif"/>
              <a:cs typeface="PT Serif"/>
              <a:sym typeface="PT Serif"/>
            </a:endParaRPr>
          </a:p>
        </p:txBody>
      </p:sp>
      <p:sp>
        <p:nvSpPr>
          <p:cNvPr id="224" name="Google Shape;224;p20"/>
          <p:cNvSpPr txBox="1"/>
          <p:nvPr/>
        </p:nvSpPr>
        <p:spPr>
          <a:xfrm>
            <a:off x="6571450" y="4107425"/>
            <a:ext cx="15942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latin typeface="PT Serif"/>
                <a:ea typeface="PT Serif"/>
                <a:cs typeface="PT Serif"/>
                <a:sym typeface="PT Serif"/>
              </a:rPr>
              <a:t>normal embeddings</a:t>
            </a:r>
            <a:endParaRPr sz="1200">
              <a:latin typeface="PT Serif"/>
              <a:ea typeface="PT Serif"/>
              <a:cs typeface="PT Serif"/>
              <a:sym typeface="PT Serif"/>
            </a:endParaRPr>
          </a:p>
        </p:txBody>
      </p:sp>
      <p:sp>
        <p:nvSpPr>
          <p:cNvPr id="225" name="Google Shape;225;p20"/>
          <p:cNvSpPr txBox="1">
            <a:spLocks noGrp="1"/>
          </p:cNvSpPr>
          <p:nvPr>
            <p:ph type="sldNum" idx="12"/>
          </p:nvPr>
        </p:nvSpPr>
        <p:spPr>
          <a:xfrm>
            <a:off x="8395300" y="4547688"/>
            <a:ext cx="548700" cy="393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fld id="{00000000-1234-1234-1234-123412341234}" type="slidenum">
              <a:rPr lang="en"/>
              <a:t>9</a:t>
            </a:fld>
            <a:endParaRPr/>
          </a:p>
        </p:txBody>
      </p:sp>
    </p:spTree>
  </p:cSld>
  <p:clrMapOvr>
    <a:masterClrMapping/>
  </p:clrMapOvr>
</p:sld>
</file>

<file path=ppt/theme/theme1.xml><?xml version="1.0" encoding="utf-8"?>
<a:theme xmlns:a="http://schemas.openxmlformats.org/drawingml/2006/main" name="Portia template">
  <a:themeElements>
    <a:clrScheme name="Custom 347">
      <a:dk1>
        <a:srgbClr val="000000"/>
      </a:dk1>
      <a:lt1>
        <a:srgbClr val="FFFFFF"/>
      </a:lt1>
      <a:dk2>
        <a:srgbClr val="000000"/>
      </a:dk2>
      <a:lt2>
        <a:srgbClr val="F3F3F3"/>
      </a:lt2>
      <a:accent1>
        <a:srgbClr val="434343"/>
      </a:accent1>
      <a:accent2>
        <a:srgbClr val="999999"/>
      </a:accent2>
      <a:accent3>
        <a:srgbClr val="CCCCCC"/>
      </a:accent3>
      <a:accent4>
        <a:srgbClr val="4D5F6D"/>
      </a:accent4>
      <a:accent5>
        <a:srgbClr val="7F98AC"/>
      </a:accent5>
      <a:accent6>
        <a:srgbClr val="BCCEDB"/>
      </a:accent6>
      <a:hlink>
        <a:srgbClr val="1D1D1B"/>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2090</Words>
  <Application>Microsoft Office PowerPoint</Application>
  <PresentationFormat>如螢幕大小 (16:9)</PresentationFormat>
  <Paragraphs>493</Paragraphs>
  <Slides>52</Slides>
  <Notes>52</Notes>
  <HiddenSlides>0</HiddenSlides>
  <MMClips>0</MMClips>
  <ScaleCrop>false</ScaleCrop>
  <HeadingPairs>
    <vt:vector size="6" baseType="variant">
      <vt:variant>
        <vt:lpstr>使用字型</vt:lpstr>
      </vt:variant>
      <vt:variant>
        <vt:i4>3</vt:i4>
      </vt:variant>
      <vt:variant>
        <vt:lpstr>佈景主題</vt:lpstr>
      </vt:variant>
      <vt:variant>
        <vt:i4>1</vt:i4>
      </vt:variant>
      <vt:variant>
        <vt:lpstr>投影片標題</vt:lpstr>
      </vt:variant>
      <vt:variant>
        <vt:i4>52</vt:i4>
      </vt:variant>
    </vt:vector>
  </HeadingPairs>
  <TitlesOfParts>
    <vt:vector size="56" baseType="lpstr">
      <vt:lpstr>PT Serif</vt:lpstr>
      <vt:lpstr>Playfair Display</vt:lpstr>
      <vt:lpstr>Arial</vt:lpstr>
      <vt:lpstr>Portia template</vt:lpstr>
      <vt:lpstr>Towards Total Recall in Industrial Anomaly Detection</vt:lpstr>
      <vt:lpstr> Outline</vt:lpstr>
      <vt:lpstr> 1.1 Introduction</vt:lpstr>
      <vt:lpstr> 1.1 Introduction</vt:lpstr>
      <vt:lpstr> 1.1 Introduction</vt:lpstr>
      <vt:lpstr> 1.1 Introduction</vt:lpstr>
      <vt:lpstr> 1.1 Introduction</vt:lpstr>
      <vt:lpstr> 2.1 Locally aware patch features</vt:lpstr>
      <vt:lpstr> 2.1 Locally aware patch features</vt:lpstr>
      <vt:lpstr> 2.1 Locally aware patch features</vt:lpstr>
      <vt:lpstr> 2.1 Locally aware patch features</vt:lpstr>
      <vt:lpstr> 2.1 Locally aware patch features</vt:lpstr>
      <vt:lpstr>2.1 Locally aware patch features</vt:lpstr>
      <vt:lpstr>2.1 Locally aware patch features</vt:lpstr>
      <vt:lpstr>2.1 Locally aware patch features</vt:lpstr>
      <vt:lpstr>2.1 Locally aware patch features</vt:lpstr>
      <vt:lpstr>2.1 Locally aware patch features</vt:lpstr>
      <vt:lpstr>2.1 Locally aware patch features</vt:lpstr>
      <vt:lpstr>2.1 Locally aware patch features</vt:lpstr>
      <vt:lpstr>2.1 Locally aware patch features</vt:lpstr>
      <vt:lpstr>2.1 Locally aware patch features</vt:lpstr>
      <vt:lpstr>PowerPoint 簡報</vt:lpstr>
      <vt:lpstr>2.2. Coreset-reduced patch-feature memory bank</vt:lpstr>
      <vt:lpstr>2.2. Coreset-reduced patch-feature memory bank</vt:lpstr>
      <vt:lpstr>2.2. Coreset-reduced patch-feature memory bank</vt:lpstr>
      <vt:lpstr>2.2. Coreset-reduced patch-feature memory bank</vt:lpstr>
      <vt:lpstr>2.2. Coreset-reduced patch-feature memory bank</vt:lpstr>
      <vt:lpstr>2.2. Coreset-reduced patch-feature memory bank</vt:lpstr>
      <vt:lpstr>2.2. Coreset-reduced patch-feature memory bank</vt:lpstr>
      <vt:lpstr>2.2. Coreset-reduced patch-feature memory bank</vt:lpstr>
      <vt:lpstr>2.2. Coreset-reduced patch-feature memory bank</vt:lpstr>
      <vt:lpstr>2.2. Coreset-reduced patch-feature memory bank</vt:lpstr>
      <vt:lpstr>2.2. Coreset-reduced patch-feature memory bank</vt:lpstr>
      <vt:lpstr>2.3. Anomaly Detection with PatchCore</vt:lpstr>
      <vt:lpstr>2.3. Anomaly Detection with PatchCore</vt:lpstr>
      <vt:lpstr>2.3. Anomaly Detection with PatchCore</vt:lpstr>
      <vt:lpstr>2.3. Anomaly Detection with PatchCore</vt:lpstr>
      <vt:lpstr>2.3. Anomaly Detection with PatchCore</vt:lpstr>
      <vt:lpstr>2.3. Anomaly Detection with PatchCore</vt:lpstr>
      <vt:lpstr>3.1 Experimental Details</vt:lpstr>
      <vt:lpstr>3.1 Experimental Details</vt:lpstr>
      <vt:lpstr> 3.1 Evaluation Metrics</vt:lpstr>
      <vt:lpstr>4.2. Anomaly Detection on MVTec AD</vt:lpstr>
      <vt:lpstr>4.2. Anomaly Detection on MVTec AD</vt:lpstr>
      <vt:lpstr>4.3. Inference Time</vt:lpstr>
      <vt:lpstr>4.4. Ablations Study</vt:lpstr>
      <vt:lpstr>4.4. Ablations Study</vt:lpstr>
      <vt:lpstr>PowerPoint 簡報</vt:lpstr>
      <vt:lpstr>4.4. Ablations Study</vt:lpstr>
      <vt:lpstr> 4.5. Low-shot Anomaly Detection</vt:lpstr>
      <vt:lpstr> 4.6. Evaluation on other benchmarks</vt:lpstr>
      <vt:lpstr> Thanks For Listening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Towards Total Recall in Industrial Anomaly Detection</dc:title>
  <cp:lastModifiedBy>USER</cp:lastModifiedBy>
  <cp:revision>1</cp:revision>
  <dcterms:modified xsi:type="dcterms:W3CDTF">2023-09-02T14:24:32Z</dcterms:modified>
</cp:coreProperties>
</file>